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
  </p:notesMasterIdLst>
  <p:sldIdLst>
    <p:sldId id="256" r:id="rId2"/>
    <p:sldId id="314" r:id="rId3"/>
    <p:sldId id="316" r:id="rId4"/>
    <p:sldId id="299" r:id="rId5"/>
    <p:sldId id="318" r:id="rId6"/>
    <p:sldId id="297" r:id="rId7"/>
    <p:sldId id="300" r:id="rId8"/>
    <p:sldId id="301" r:id="rId9"/>
    <p:sldId id="279" r:id="rId10"/>
    <p:sldId id="304" r:id="rId11"/>
    <p:sldId id="306" r:id="rId12"/>
    <p:sldId id="309" r:id="rId13"/>
    <p:sldId id="284" r:id="rId14"/>
    <p:sldId id="311" r:id="rId15"/>
    <p:sldId id="326" r:id="rId16"/>
    <p:sldId id="327" r:id="rId17"/>
    <p:sldId id="313" r:id="rId18"/>
    <p:sldId id="291" r:id="rId19"/>
    <p:sldId id="280" r:id="rId20"/>
    <p:sldId id="295" r:id="rId21"/>
    <p:sldId id="303" r:id="rId22"/>
    <p:sldId id="292" r:id="rId23"/>
    <p:sldId id="307" r:id="rId24"/>
    <p:sldId id="308" r:id="rId25"/>
    <p:sldId id="317" r:id="rId26"/>
    <p:sldId id="319" r:id="rId27"/>
    <p:sldId id="320" r:id="rId28"/>
    <p:sldId id="323" r:id="rId29"/>
    <p:sldId id="315" r:id="rId30"/>
  </p:sldIdLst>
  <p:sldSz cx="9144000" cy="6858000" type="screen4x3"/>
  <p:notesSz cx="6858000" cy="9144000"/>
  <p:defaultTextStyle>
    <a:defPPr>
      <a:defRPr lang="en-AU"/>
    </a:defPPr>
    <a:lvl1pPr algn="l" rtl="0" fontAlgn="base">
      <a:spcBef>
        <a:spcPct val="0"/>
      </a:spcBef>
      <a:spcAft>
        <a:spcPct val="0"/>
      </a:spcAft>
      <a:defRPr sz="2400" kern="1200">
        <a:solidFill>
          <a:schemeClr val="tx1"/>
        </a:solidFill>
        <a:latin typeface="Arial" pitchFamily="34" charset="0"/>
        <a:ea typeface="+mn-ea"/>
        <a:cs typeface="+mn-cs"/>
      </a:defRPr>
    </a:lvl1pPr>
    <a:lvl2pPr marL="457200" algn="l" rtl="0" fontAlgn="base">
      <a:spcBef>
        <a:spcPct val="0"/>
      </a:spcBef>
      <a:spcAft>
        <a:spcPct val="0"/>
      </a:spcAft>
      <a:defRPr sz="2400" kern="1200">
        <a:solidFill>
          <a:schemeClr val="tx1"/>
        </a:solidFill>
        <a:latin typeface="Arial" pitchFamily="34" charset="0"/>
        <a:ea typeface="+mn-ea"/>
        <a:cs typeface="+mn-cs"/>
      </a:defRPr>
    </a:lvl2pPr>
    <a:lvl3pPr marL="914400" algn="l" rtl="0" fontAlgn="base">
      <a:spcBef>
        <a:spcPct val="0"/>
      </a:spcBef>
      <a:spcAft>
        <a:spcPct val="0"/>
      </a:spcAft>
      <a:defRPr sz="2400" kern="1200">
        <a:solidFill>
          <a:schemeClr val="tx1"/>
        </a:solidFill>
        <a:latin typeface="Arial" pitchFamily="34" charset="0"/>
        <a:ea typeface="+mn-ea"/>
        <a:cs typeface="+mn-cs"/>
      </a:defRPr>
    </a:lvl3pPr>
    <a:lvl4pPr marL="1371600" algn="l" rtl="0" fontAlgn="base">
      <a:spcBef>
        <a:spcPct val="0"/>
      </a:spcBef>
      <a:spcAft>
        <a:spcPct val="0"/>
      </a:spcAft>
      <a:defRPr sz="2400" kern="1200">
        <a:solidFill>
          <a:schemeClr val="tx1"/>
        </a:solidFill>
        <a:latin typeface="Arial" pitchFamily="34" charset="0"/>
        <a:ea typeface="+mn-ea"/>
        <a:cs typeface="+mn-cs"/>
      </a:defRPr>
    </a:lvl4pPr>
    <a:lvl5pPr marL="1828800" algn="l" rtl="0" fontAlgn="base">
      <a:spcBef>
        <a:spcPct val="0"/>
      </a:spcBef>
      <a:spcAft>
        <a:spcPct val="0"/>
      </a:spcAft>
      <a:defRPr sz="2400" kern="1200">
        <a:solidFill>
          <a:schemeClr val="tx1"/>
        </a:solidFill>
        <a:latin typeface="Arial" pitchFamily="34" charset="0"/>
        <a:ea typeface="+mn-ea"/>
        <a:cs typeface="+mn-cs"/>
      </a:defRPr>
    </a:lvl5pPr>
    <a:lvl6pPr marL="2286000" algn="l" defTabSz="914400" rtl="0" eaLnBrk="1" latinLnBrk="0" hangingPunct="1">
      <a:defRPr sz="2400" kern="1200">
        <a:solidFill>
          <a:schemeClr val="tx1"/>
        </a:solidFill>
        <a:latin typeface="Arial" pitchFamily="34" charset="0"/>
        <a:ea typeface="+mn-ea"/>
        <a:cs typeface="+mn-cs"/>
      </a:defRPr>
    </a:lvl6pPr>
    <a:lvl7pPr marL="2743200" algn="l" defTabSz="914400" rtl="0" eaLnBrk="1" latinLnBrk="0" hangingPunct="1">
      <a:defRPr sz="2400" kern="1200">
        <a:solidFill>
          <a:schemeClr val="tx1"/>
        </a:solidFill>
        <a:latin typeface="Arial" pitchFamily="34" charset="0"/>
        <a:ea typeface="+mn-ea"/>
        <a:cs typeface="+mn-cs"/>
      </a:defRPr>
    </a:lvl7pPr>
    <a:lvl8pPr marL="3200400" algn="l" defTabSz="914400" rtl="0" eaLnBrk="1" latinLnBrk="0" hangingPunct="1">
      <a:defRPr sz="2400" kern="1200">
        <a:solidFill>
          <a:schemeClr val="tx1"/>
        </a:solidFill>
        <a:latin typeface="Arial" pitchFamily="34" charset="0"/>
        <a:ea typeface="+mn-ea"/>
        <a:cs typeface="+mn-cs"/>
      </a:defRPr>
    </a:lvl8pPr>
    <a:lvl9pPr marL="3657600" algn="l" defTabSz="914400" rtl="0" eaLnBrk="1" latinLnBrk="0" hangingPunct="1">
      <a:defRPr sz="2400"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ynne Vey" initials="LV" lastIdx="1" clrIdx="0">
    <p:extLst>
      <p:ext uri="{19B8F6BF-5375-455C-9EA6-DF929625EA0E}">
        <p15:presenceInfo xmlns:p15="http://schemas.microsoft.com/office/powerpoint/2012/main" userId="6476e87a24dfdee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0E08"/>
    <a:srgbClr val="B92D14"/>
    <a:srgbClr val="35759D"/>
    <a:srgbClr val="35B19D"/>
    <a:srgbClr val="000000"/>
    <a:srgbClr val="FFFF00"/>
    <a:srgbClr val="491403"/>
    <a:srgbClr val="3A10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4" autoAdjust="0"/>
    <p:restoredTop sz="95563" autoAdjust="0"/>
  </p:normalViewPr>
  <p:slideViewPr>
    <p:cSldViewPr>
      <p:cViewPr varScale="1">
        <p:scale>
          <a:sx n="118" d="100"/>
          <a:sy n="118" d="100"/>
        </p:scale>
        <p:origin x="1600" y="192"/>
      </p:cViewPr>
      <p:guideLst>
        <p:guide orient="horz" pos="2160"/>
        <p:guide pos="2880"/>
      </p:guideLst>
    </p:cSldViewPr>
  </p:slideViewPr>
  <p:notesTextViewPr>
    <p:cViewPr>
      <p:scale>
        <a:sx n="100" d="100"/>
        <a:sy n="1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D0C2D2-A623-44BD-823D-E5F6FD2D64E3}" type="doc">
      <dgm:prSet loTypeId="urn:microsoft.com/office/officeart/2005/8/layout/gear1" loCatId="cycle" qsTypeId="urn:microsoft.com/office/officeart/2005/8/quickstyle/simple1" qsCatId="simple" csTypeId="urn:microsoft.com/office/officeart/2005/8/colors/accent1_2" csCatId="accent1" phldr="1"/>
      <dgm:spPr/>
      <dgm:t>
        <a:bodyPr/>
        <a:lstStyle/>
        <a:p>
          <a:endParaRPr lang="en-US"/>
        </a:p>
      </dgm:t>
    </dgm:pt>
    <dgm:pt modelId="{8E893A79-A6F5-44D2-8DB6-0A118FD111AC}">
      <dgm:prSet phldrT="[Text]"/>
      <dgm:spPr/>
      <dgm:t>
        <a:bodyPr/>
        <a:lstStyle/>
        <a:p>
          <a:r>
            <a:rPr lang="en-US" dirty="0"/>
            <a:t>Future Possibilities</a:t>
          </a:r>
        </a:p>
      </dgm:t>
    </dgm:pt>
    <dgm:pt modelId="{CCFC2774-FF51-4220-BB30-BEAE1B0311BD}" type="parTrans" cxnId="{70FC080C-31ED-4EE0-ADF7-5BE2E5D4D6FC}">
      <dgm:prSet/>
      <dgm:spPr/>
      <dgm:t>
        <a:bodyPr/>
        <a:lstStyle/>
        <a:p>
          <a:endParaRPr lang="en-US"/>
        </a:p>
      </dgm:t>
    </dgm:pt>
    <dgm:pt modelId="{D64F936D-A0E3-4FF4-9D1D-96AC22616FE4}" type="sibTrans" cxnId="{70FC080C-31ED-4EE0-ADF7-5BE2E5D4D6FC}">
      <dgm:prSet/>
      <dgm:spPr/>
      <dgm:t>
        <a:bodyPr/>
        <a:lstStyle/>
        <a:p>
          <a:endParaRPr lang="en-US"/>
        </a:p>
      </dgm:t>
    </dgm:pt>
    <dgm:pt modelId="{15FC02D4-E2EC-4EEC-8E98-D0F1E3351C39}">
      <dgm:prSet phldrT="[Text]"/>
      <dgm:spPr/>
      <dgm:t>
        <a:bodyPr/>
        <a:lstStyle/>
        <a:p>
          <a:r>
            <a:rPr lang="en-US" dirty="0"/>
            <a:t>New Worlds</a:t>
          </a:r>
        </a:p>
      </dgm:t>
    </dgm:pt>
    <dgm:pt modelId="{18339186-05CB-4A8A-A215-72482664CAFB}" type="parTrans" cxnId="{C4BEB46C-5CCD-463A-BFFA-432823B6C04F}">
      <dgm:prSet/>
      <dgm:spPr/>
      <dgm:t>
        <a:bodyPr/>
        <a:lstStyle/>
        <a:p>
          <a:endParaRPr lang="en-US"/>
        </a:p>
      </dgm:t>
    </dgm:pt>
    <dgm:pt modelId="{B79CB300-A642-4B98-A928-A1A9583CCB9C}" type="sibTrans" cxnId="{C4BEB46C-5CCD-463A-BFFA-432823B6C04F}">
      <dgm:prSet/>
      <dgm:spPr/>
      <dgm:t>
        <a:bodyPr/>
        <a:lstStyle/>
        <a:p>
          <a:endParaRPr lang="en-US"/>
        </a:p>
      </dgm:t>
    </dgm:pt>
    <dgm:pt modelId="{1AA734F7-F04A-47F7-97CE-B10BFD4092EB}">
      <dgm:prSet phldrT="[Text]"/>
      <dgm:spPr/>
      <dgm:t>
        <a:bodyPr/>
        <a:lstStyle/>
        <a:p>
          <a:r>
            <a:rPr lang="en-US" dirty="0"/>
            <a:t>New Ideas</a:t>
          </a:r>
        </a:p>
      </dgm:t>
    </dgm:pt>
    <dgm:pt modelId="{BC77847A-C205-41E0-8437-BE53979AD32C}" type="parTrans" cxnId="{F1BDD30D-0551-4AFC-B2A2-F1445B7BD7CD}">
      <dgm:prSet/>
      <dgm:spPr/>
      <dgm:t>
        <a:bodyPr/>
        <a:lstStyle/>
        <a:p>
          <a:endParaRPr lang="en-US"/>
        </a:p>
      </dgm:t>
    </dgm:pt>
    <dgm:pt modelId="{871A46AB-DD81-4199-9CF5-71DFADAD3DAE}" type="sibTrans" cxnId="{F1BDD30D-0551-4AFC-B2A2-F1445B7BD7CD}">
      <dgm:prSet/>
      <dgm:spPr/>
      <dgm:t>
        <a:bodyPr/>
        <a:lstStyle/>
        <a:p>
          <a:endParaRPr lang="en-US"/>
        </a:p>
      </dgm:t>
    </dgm:pt>
    <dgm:pt modelId="{AFEF3279-64FB-42DB-8A50-D843262EF6BA}">
      <dgm:prSet phldrT="[Text]"/>
      <dgm:spPr/>
      <dgm:t>
        <a:bodyPr/>
        <a:lstStyle/>
        <a:p>
          <a:endParaRPr lang="en-GB"/>
        </a:p>
      </dgm:t>
    </dgm:pt>
    <dgm:pt modelId="{08F3B6AB-2AAD-4A1E-8607-168D01E704BD}" type="parTrans" cxnId="{7E02FD9C-C586-4658-94DF-317DA9253A9D}">
      <dgm:prSet/>
      <dgm:spPr/>
      <dgm:t>
        <a:bodyPr/>
        <a:lstStyle/>
        <a:p>
          <a:endParaRPr lang="en-US"/>
        </a:p>
      </dgm:t>
    </dgm:pt>
    <dgm:pt modelId="{1056C726-F693-4160-8AFE-7A3C5385684B}" type="sibTrans" cxnId="{7E02FD9C-C586-4658-94DF-317DA9253A9D}">
      <dgm:prSet/>
      <dgm:spPr/>
      <dgm:t>
        <a:bodyPr/>
        <a:lstStyle/>
        <a:p>
          <a:endParaRPr lang="en-US"/>
        </a:p>
      </dgm:t>
    </dgm:pt>
    <dgm:pt modelId="{FA063B15-37DF-4E8B-8E85-A7E4F2D53ED7}">
      <dgm:prSet phldrT="[Text]"/>
      <dgm:spPr/>
      <dgm:t>
        <a:bodyPr/>
        <a:lstStyle/>
        <a:p>
          <a:endParaRPr lang="en-GB"/>
        </a:p>
      </dgm:t>
    </dgm:pt>
    <dgm:pt modelId="{E746171C-34AA-4BDB-A4AE-11452F2C75B7}" type="parTrans" cxnId="{BF6AF158-87A7-4FC2-B4CE-020EFD8BCD38}">
      <dgm:prSet/>
      <dgm:spPr/>
      <dgm:t>
        <a:bodyPr/>
        <a:lstStyle/>
        <a:p>
          <a:endParaRPr lang="en-US"/>
        </a:p>
      </dgm:t>
    </dgm:pt>
    <dgm:pt modelId="{6A357FA8-A9FA-4A59-A7FD-258E7316F5D2}" type="sibTrans" cxnId="{BF6AF158-87A7-4FC2-B4CE-020EFD8BCD38}">
      <dgm:prSet/>
      <dgm:spPr/>
      <dgm:t>
        <a:bodyPr/>
        <a:lstStyle/>
        <a:p>
          <a:endParaRPr lang="en-US"/>
        </a:p>
      </dgm:t>
    </dgm:pt>
    <dgm:pt modelId="{49CA84D8-05FD-4438-A49F-D9E59F5BE8EF}">
      <dgm:prSet phldrT="[Text]"/>
      <dgm:spPr/>
      <dgm:t>
        <a:bodyPr/>
        <a:lstStyle/>
        <a:p>
          <a:endParaRPr lang="en-GB"/>
        </a:p>
      </dgm:t>
    </dgm:pt>
    <dgm:pt modelId="{F3FC9B26-6E8F-4AD7-97E2-4545C92EE927}" type="parTrans" cxnId="{40B792D4-1339-4DEC-BBEA-2735A5444199}">
      <dgm:prSet/>
      <dgm:spPr/>
      <dgm:t>
        <a:bodyPr/>
        <a:lstStyle/>
        <a:p>
          <a:endParaRPr lang="en-US"/>
        </a:p>
      </dgm:t>
    </dgm:pt>
    <dgm:pt modelId="{DC6EF20F-CE19-48FB-B8AA-C8F3B59D0A1A}" type="sibTrans" cxnId="{40B792D4-1339-4DEC-BBEA-2735A5444199}">
      <dgm:prSet/>
      <dgm:spPr/>
      <dgm:t>
        <a:bodyPr/>
        <a:lstStyle/>
        <a:p>
          <a:endParaRPr lang="en-US"/>
        </a:p>
      </dgm:t>
    </dgm:pt>
    <dgm:pt modelId="{07A8F329-3E7E-4411-A08C-342E1A883F43}">
      <dgm:prSet phldrT="[Text]"/>
      <dgm:spPr/>
      <dgm:t>
        <a:bodyPr/>
        <a:lstStyle/>
        <a:p>
          <a:endParaRPr lang="en-GB"/>
        </a:p>
      </dgm:t>
    </dgm:pt>
    <dgm:pt modelId="{FB007D72-22DA-4A4C-A76B-11B28B60B41C}" type="parTrans" cxnId="{61D09B6F-16E0-4A1A-8536-275FF3E24C51}">
      <dgm:prSet/>
      <dgm:spPr/>
      <dgm:t>
        <a:bodyPr/>
        <a:lstStyle/>
        <a:p>
          <a:endParaRPr lang="en-US"/>
        </a:p>
      </dgm:t>
    </dgm:pt>
    <dgm:pt modelId="{1C11AD30-05FA-4E75-BB89-95A9B85C859E}" type="sibTrans" cxnId="{61D09B6F-16E0-4A1A-8536-275FF3E24C51}">
      <dgm:prSet/>
      <dgm:spPr/>
      <dgm:t>
        <a:bodyPr/>
        <a:lstStyle/>
        <a:p>
          <a:endParaRPr lang="en-US"/>
        </a:p>
      </dgm:t>
    </dgm:pt>
    <dgm:pt modelId="{346F055F-E06A-423A-B922-F840C31BAB78}" type="pres">
      <dgm:prSet presAssocID="{01D0C2D2-A623-44BD-823D-E5F6FD2D64E3}" presName="composite" presStyleCnt="0">
        <dgm:presLayoutVars>
          <dgm:chMax val="3"/>
          <dgm:animLvl val="lvl"/>
          <dgm:resizeHandles val="exact"/>
        </dgm:presLayoutVars>
      </dgm:prSet>
      <dgm:spPr/>
    </dgm:pt>
    <dgm:pt modelId="{5D7A50A6-3183-46BB-9253-F6C45D44860E}" type="pres">
      <dgm:prSet presAssocID="{8E893A79-A6F5-44D2-8DB6-0A118FD111AC}" presName="gear1" presStyleLbl="node1" presStyleIdx="0" presStyleCnt="3">
        <dgm:presLayoutVars>
          <dgm:chMax val="1"/>
          <dgm:bulletEnabled val="1"/>
        </dgm:presLayoutVars>
      </dgm:prSet>
      <dgm:spPr/>
    </dgm:pt>
    <dgm:pt modelId="{B6F5E32B-BF0F-44F4-8D4F-B0057F0510E3}" type="pres">
      <dgm:prSet presAssocID="{8E893A79-A6F5-44D2-8DB6-0A118FD111AC}" presName="gear1srcNode" presStyleLbl="node1" presStyleIdx="0" presStyleCnt="3"/>
      <dgm:spPr/>
    </dgm:pt>
    <dgm:pt modelId="{2F666C87-0832-407F-A5A0-4CBFCAD3BF45}" type="pres">
      <dgm:prSet presAssocID="{8E893A79-A6F5-44D2-8DB6-0A118FD111AC}" presName="gear1dstNode" presStyleLbl="node1" presStyleIdx="0" presStyleCnt="3"/>
      <dgm:spPr/>
    </dgm:pt>
    <dgm:pt modelId="{338FD4D5-EE07-4E53-8F89-68932F3235AD}" type="pres">
      <dgm:prSet presAssocID="{15FC02D4-E2EC-4EEC-8E98-D0F1E3351C39}" presName="gear2" presStyleLbl="node1" presStyleIdx="1" presStyleCnt="3">
        <dgm:presLayoutVars>
          <dgm:chMax val="1"/>
          <dgm:bulletEnabled val="1"/>
        </dgm:presLayoutVars>
      </dgm:prSet>
      <dgm:spPr/>
    </dgm:pt>
    <dgm:pt modelId="{A20421DB-9D36-41E3-AFA0-E7B175697C9F}" type="pres">
      <dgm:prSet presAssocID="{15FC02D4-E2EC-4EEC-8E98-D0F1E3351C39}" presName="gear2srcNode" presStyleLbl="node1" presStyleIdx="1" presStyleCnt="3"/>
      <dgm:spPr/>
    </dgm:pt>
    <dgm:pt modelId="{95DD9D48-CF77-49EC-893B-44F73C9D293E}" type="pres">
      <dgm:prSet presAssocID="{15FC02D4-E2EC-4EEC-8E98-D0F1E3351C39}" presName="gear2dstNode" presStyleLbl="node1" presStyleIdx="1" presStyleCnt="3"/>
      <dgm:spPr/>
    </dgm:pt>
    <dgm:pt modelId="{5ACF05E6-EFA2-40F2-9C17-62C8B9053AB9}" type="pres">
      <dgm:prSet presAssocID="{1AA734F7-F04A-47F7-97CE-B10BFD4092EB}" presName="gear3" presStyleLbl="node1" presStyleIdx="2" presStyleCnt="3"/>
      <dgm:spPr/>
    </dgm:pt>
    <dgm:pt modelId="{6E5A6D9F-E339-49D9-9012-DD236BE8ACFA}" type="pres">
      <dgm:prSet presAssocID="{1AA734F7-F04A-47F7-97CE-B10BFD4092EB}" presName="gear3tx" presStyleLbl="node1" presStyleIdx="2" presStyleCnt="3">
        <dgm:presLayoutVars>
          <dgm:chMax val="1"/>
          <dgm:bulletEnabled val="1"/>
        </dgm:presLayoutVars>
      </dgm:prSet>
      <dgm:spPr/>
    </dgm:pt>
    <dgm:pt modelId="{A075F181-06F7-4BCB-962C-1C3EB8AC1CBF}" type="pres">
      <dgm:prSet presAssocID="{1AA734F7-F04A-47F7-97CE-B10BFD4092EB}" presName="gear3srcNode" presStyleLbl="node1" presStyleIdx="2" presStyleCnt="3"/>
      <dgm:spPr/>
    </dgm:pt>
    <dgm:pt modelId="{1378802C-A329-4434-B589-A63F03E23A69}" type="pres">
      <dgm:prSet presAssocID="{1AA734F7-F04A-47F7-97CE-B10BFD4092EB}" presName="gear3dstNode" presStyleLbl="node1" presStyleIdx="2" presStyleCnt="3"/>
      <dgm:spPr/>
    </dgm:pt>
    <dgm:pt modelId="{71C5C14D-3A44-4F67-9601-7B5E29322207}" type="pres">
      <dgm:prSet presAssocID="{D64F936D-A0E3-4FF4-9D1D-96AC22616FE4}" presName="connector1" presStyleLbl="sibTrans2D1" presStyleIdx="0" presStyleCnt="3"/>
      <dgm:spPr/>
    </dgm:pt>
    <dgm:pt modelId="{3FFAC5B7-E64D-495A-BC17-197D5F0B8445}" type="pres">
      <dgm:prSet presAssocID="{B79CB300-A642-4B98-A928-A1A9583CCB9C}" presName="connector2" presStyleLbl="sibTrans2D1" presStyleIdx="1" presStyleCnt="3"/>
      <dgm:spPr/>
    </dgm:pt>
    <dgm:pt modelId="{EBF7CDE5-FAF1-4815-BAC0-6190179B9BE8}" type="pres">
      <dgm:prSet presAssocID="{871A46AB-DD81-4199-9CF5-71DFADAD3DAE}" presName="connector3" presStyleLbl="sibTrans2D1" presStyleIdx="2" presStyleCnt="3"/>
      <dgm:spPr/>
    </dgm:pt>
  </dgm:ptLst>
  <dgm:cxnLst>
    <dgm:cxn modelId="{70FC080C-31ED-4EE0-ADF7-5BE2E5D4D6FC}" srcId="{01D0C2D2-A623-44BD-823D-E5F6FD2D64E3}" destId="{8E893A79-A6F5-44D2-8DB6-0A118FD111AC}" srcOrd="0" destOrd="0" parTransId="{CCFC2774-FF51-4220-BB30-BEAE1B0311BD}" sibTransId="{D64F936D-A0E3-4FF4-9D1D-96AC22616FE4}"/>
    <dgm:cxn modelId="{F1BDD30D-0551-4AFC-B2A2-F1445B7BD7CD}" srcId="{01D0C2D2-A623-44BD-823D-E5F6FD2D64E3}" destId="{1AA734F7-F04A-47F7-97CE-B10BFD4092EB}" srcOrd="2" destOrd="0" parTransId="{BC77847A-C205-41E0-8437-BE53979AD32C}" sibTransId="{871A46AB-DD81-4199-9CF5-71DFADAD3DAE}"/>
    <dgm:cxn modelId="{E32EE618-DE9C-44C6-8EB1-E0744C362C8C}" type="presOf" srcId="{15FC02D4-E2EC-4EEC-8E98-D0F1E3351C39}" destId="{95DD9D48-CF77-49EC-893B-44F73C9D293E}" srcOrd="2" destOrd="0" presId="urn:microsoft.com/office/officeart/2005/8/layout/gear1"/>
    <dgm:cxn modelId="{01DB901B-4B67-475C-832F-351906442B73}" type="presOf" srcId="{15FC02D4-E2EC-4EEC-8E98-D0F1E3351C39}" destId="{A20421DB-9D36-41E3-AFA0-E7B175697C9F}" srcOrd="1" destOrd="0" presId="urn:microsoft.com/office/officeart/2005/8/layout/gear1"/>
    <dgm:cxn modelId="{C42A8720-340A-4A03-8631-0DEF55D5B9C4}" type="presOf" srcId="{8E893A79-A6F5-44D2-8DB6-0A118FD111AC}" destId="{2F666C87-0832-407F-A5A0-4CBFCAD3BF45}" srcOrd="2" destOrd="0" presId="urn:microsoft.com/office/officeart/2005/8/layout/gear1"/>
    <dgm:cxn modelId="{BB78993D-B982-4517-A6C3-9AF24333805C}" type="presOf" srcId="{8E893A79-A6F5-44D2-8DB6-0A118FD111AC}" destId="{B6F5E32B-BF0F-44F4-8D4F-B0057F0510E3}" srcOrd="1" destOrd="0" presId="urn:microsoft.com/office/officeart/2005/8/layout/gear1"/>
    <dgm:cxn modelId="{6909A741-05F6-4D29-A889-35C58F9C786E}" type="presOf" srcId="{1AA734F7-F04A-47F7-97CE-B10BFD4092EB}" destId="{A075F181-06F7-4BCB-962C-1C3EB8AC1CBF}" srcOrd="2" destOrd="0" presId="urn:microsoft.com/office/officeart/2005/8/layout/gear1"/>
    <dgm:cxn modelId="{BF6AF158-87A7-4FC2-B4CE-020EFD8BCD38}" srcId="{01D0C2D2-A623-44BD-823D-E5F6FD2D64E3}" destId="{FA063B15-37DF-4E8B-8E85-A7E4F2D53ED7}" srcOrd="4" destOrd="0" parTransId="{E746171C-34AA-4BDB-A4AE-11452F2C75B7}" sibTransId="{6A357FA8-A9FA-4A59-A7FD-258E7316F5D2}"/>
    <dgm:cxn modelId="{C4BEB46C-5CCD-463A-BFFA-432823B6C04F}" srcId="{01D0C2D2-A623-44BD-823D-E5F6FD2D64E3}" destId="{15FC02D4-E2EC-4EEC-8E98-D0F1E3351C39}" srcOrd="1" destOrd="0" parTransId="{18339186-05CB-4A8A-A215-72482664CAFB}" sibTransId="{B79CB300-A642-4B98-A928-A1A9583CCB9C}"/>
    <dgm:cxn modelId="{61D09B6F-16E0-4A1A-8536-275FF3E24C51}" srcId="{01D0C2D2-A623-44BD-823D-E5F6FD2D64E3}" destId="{07A8F329-3E7E-4411-A08C-342E1A883F43}" srcOrd="6" destOrd="0" parTransId="{FB007D72-22DA-4A4C-A76B-11B28B60B41C}" sibTransId="{1C11AD30-05FA-4E75-BB89-95A9B85C859E}"/>
    <dgm:cxn modelId="{8C8C8E76-6940-47FF-B192-4ADB37A5D282}" type="presOf" srcId="{1AA734F7-F04A-47F7-97CE-B10BFD4092EB}" destId="{5ACF05E6-EFA2-40F2-9C17-62C8B9053AB9}" srcOrd="0" destOrd="0" presId="urn:microsoft.com/office/officeart/2005/8/layout/gear1"/>
    <dgm:cxn modelId="{AB6FF193-BF72-4CAC-B728-3975509E7020}" type="presOf" srcId="{1AA734F7-F04A-47F7-97CE-B10BFD4092EB}" destId="{1378802C-A329-4434-B589-A63F03E23A69}" srcOrd="3" destOrd="0" presId="urn:microsoft.com/office/officeart/2005/8/layout/gear1"/>
    <dgm:cxn modelId="{D5089795-A79A-4A53-8275-69795833F5A9}" type="presOf" srcId="{B79CB300-A642-4B98-A928-A1A9583CCB9C}" destId="{3FFAC5B7-E64D-495A-BC17-197D5F0B8445}" srcOrd="0" destOrd="0" presId="urn:microsoft.com/office/officeart/2005/8/layout/gear1"/>
    <dgm:cxn modelId="{1C835997-C43E-4958-AF61-CBF75D4012AB}" type="presOf" srcId="{15FC02D4-E2EC-4EEC-8E98-D0F1E3351C39}" destId="{338FD4D5-EE07-4E53-8F89-68932F3235AD}" srcOrd="0" destOrd="0" presId="urn:microsoft.com/office/officeart/2005/8/layout/gear1"/>
    <dgm:cxn modelId="{7E02FD9C-C586-4658-94DF-317DA9253A9D}" srcId="{01D0C2D2-A623-44BD-823D-E5F6FD2D64E3}" destId="{AFEF3279-64FB-42DB-8A50-D843262EF6BA}" srcOrd="3" destOrd="0" parTransId="{08F3B6AB-2AAD-4A1E-8607-168D01E704BD}" sibTransId="{1056C726-F693-4160-8AFE-7A3C5385684B}"/>
    <dgm:cxn modelId="{644EBAA3-4306-4A06-8FDA-3073E0CF5991}" type="presOf" srcId="{01D0C2D2-A623-44BD-823D-E5F6FD2D64E3}" destId="{346F055F-E06A-423A-B922-F840C31BAB78}" srcOrd="0" destOrd="0" presId="urn:microsoft.com/office/officeart/2005/8/layout/gear1"/>
    <dgm:cxn modelId="{F2F425AB-0357-48A2-A94B-270E4043EBFE}" type="presOf" srcId="{8E893A79-A6F5-44D2-8DB6-0A118FD111AC}" destId="{5D7A50A6-3183-46BB-9253-F6C45D44860E}" srcOrd="0" destOrd="0" presId="urn:microsoft.com/office/officeart/2005/8/layout/gear1"/>
    <dgm:cxn modelId="{62ADA0BE-EA63-4CF5-A14E-B55EBBA56290}" type="presOf" srcId="{871A46AB-DD81-4199-9CF5-71DFADAD3DAE}" destId="{EBF7CDE5-FAF1-4815-BAC0-6190179B9BE8}" srcOrd="0" destOrd="0" presId="urn:microsoft.com/office/officeart/2005/8/layout/gear1"/>
    <dgm:cxn modelId="{40B792D4-1339-4DEC-BBEA-2735A5444199}" srcId="{01D0C2D2-A623-44BD-823D-E5F6FD2D64E3}" destId="{49CA84D8-05FD-4438-A49F-D9E59F5BE8EF}" srcOrd="5" destOrd="0" parTransId="{F3FC9B26-6E8F-4AD7-97E2-4545C92EE927}" sibTransId="{DC6EF20F-CE19-48FB-B8AA-C8F3B59D0A1A}"/>
    <dgm:cxn modelId="{49866DE7-46AC-4F2E-B885-C86E97FAA850}" type="presOf" srcId="{1AA734F7-F04A-47F7-97CE-B10BFD4092EB}" destId="{6E5A6D9F-E339-49D9-9012-DD236BE8ACFA}" srcOrd="1" destOrd="0" presId="urn:microsoft.com/office/officeart/2005/8/layout/gear1"/>
    <dgm:cxn modelId="{1F3B23EF-6F35-4B4E-82D8-0712722663E1}" type="presOf" srcId="{D64F936D-A0E3-4FF4-9D1D-96AC22616FE4}" destId="{71C5C14D-3A44-4F67-9601-7B5E29322207}" srcOrd="0" destOrd="0" presId="urn:microsoft.com/office/officeart/2005/8/layout/gear1"/>
    <dgm:cxn modelId="{BAA6E24F-3BEC-4265-8DB8-F379824B425F}" type="presParOf" srcId="{346F055F-E06A-423A-B922-F840C31BAB78}" destId="{5D7A50A6-3183-46BB-9253-F6C45D44860E}" srcOrd="0" destOrd="0" presId="urn:microsoft.com/office/officeart/2005/8/layout/gear1"/>
    <dgm:cxn modelId="{63A3E912-FE5B-40C8-9D2B-5278335F2C38}" type="presParOf" srcId="{346F055F-E06A-423A-B922-F840C31BAB78}" destId="{B6F5E32B-BF0F-44F4-8D4F-B0057F0510E3}" srcOrd="1" destOrd="0" presId="urn:microsoft.com/office/officeart/2005/8/layout/gear1"/>
    <dgm:cxn modelId="{8A6E7A5E-571E-4F1A-92AD-658D207E829C}" type="presParOf" srcId="{346F055F-E06A-423A-B922-F840C31BAB78}" destId="{2F666C87-0832-407F-A5A0-4CBFCAD3BF45}" srcOrd="2" destOrd="0" presId="urn:microsoft.com/office/officeart/2005/8/layout/gear1"/>
    <dgm:cxn modelId="{2F6B59F1-47D0-41D6-A41C-B0622B229E59}" type="presParOf" srcId="{346F055F-E06A-423A-B922-F840C31BAB78}" destId="{338FD4D5-EE07-4E53-8F89-68932F3235AD}" srcOrd="3" destOrd="0" presId="urn:microsoft.com/office/officeart/2005/8/layout/gear1"/>
    <dgm:cxn modelId="{2F576587-630F-401A-B0A2-64896EDFFDB4}" type="presParOf" srcId="{346F055F-E06A-423A-B922-F840C31BAB78}" destId="{A20421DB-9D36-41E3-AFA0-E7B175697C9F}" srcOrd="4" destOrd="0" presId="urn:microsoft.com/office/officeart/2005/8/layout/gear1"/>
    <dgm:cxn modelId="{C3450A31-5743-4C9B-886B-19C13BA581AC}" type="presParOf" srcId="{346F055F-E06A-423A-B922-F840C31BAB78}" destId="{95DD9D48-CF77-49EC-893B-44F73C9D293E}" srcOrd="5" destOrd="0" presId="urn:microsoft.com/office/officeart/2005/8/layout/gear1"/>
    <dgm:cxn modelId="{A28102B1-0391-4453-B653-B1417F8B4A85}" type="presParOf" srcId="{346F055F-E06A-423A-B922-F840C31BAB78}" destId="{5ACF05E6-EFA2-40F2-9C17-62C8B9053AB9}" srcOrd="6" destOrd="0" presId="urn:microsoft.com/office/officeart/2005/8/layout/gear1"/>
    <dgm:cxn modelId="{86869676-AE1B-4929-A66A-95EE6B5EC1DF}" type="presParOf" srcId="{346F055F-E06A-423A-B922-F840C31BAB78}" destId="{6E5A6D9F-E339-49D9-9012-DD236BE8ACFA}" srcOrd="7" destOrd="0" presId="urn:microsoft.com/office/officeart/2005/8/layout/gear1"/>
    <dgm:cxn modelId="{60E4411F-158A-4711-AB35-E1F5EDBB62DB}" type="presParOf" srcId="{346F055F-E06A-423A-B922-F840C31BAB78}" destId="{A075F181-06F7-4BCB-962C-1C3EB8AC1CBF}" srcOrd="8" destOrd="0" presId="urn:microsoft.com/office/officeart/2005/8/layout/gear1"/>
    <dgm:cxn modelId="{246AA39B-9CDA-48AC-9CC7-A3FF114079A8}" type="presParOf" srcId="{346F055F-E06A-423A-B922-F840C31BAB78}" destId="{1378802C-A329-4434-B589-A63F03E23A69}" srcOrd="9" destOrd="0" presId="urn:microsoft.com/office/officeart/2005/8/layout/gear1"/>
    <dgm:cxn modelId="{3A24B244-AF15-453F-A1A0-3F945BA9F26E}" type="presParOf" srcId="{346F055F-E06A-423A-B922-F840C31BAB78}" destId="{71C5C14D-3A44-4F67-9601-7B5E29322207}" srcOrd="10" destOrd="0" presId="urn:microsoft.com/office/officeart/2005/8/layout/gear1"/>
    <dgm:cxn modelId="{25E763C7-0025-4F55-B431-D8DB0CD6959E}" type="presParOf" srcId="{346F055F-E06A-423A-B922-F840C31BAB78}" destId="{3FFAC5B7-E64D-495A-BC17-197D5F0B8445}" srcOrd="11" destOrd="0" presId="urn:microsoft.com/office/officeart/2005/8/layout/gear1"/>
    <dgm:cxn modelId="{B11C65C8-7204-4D3B-8665-09BC85977EFF}" type="presParOf" srcId="{346F055F-E06A-423A-B922-F840C31BAB78}" destId="{EBF7CDE5-FAF1-4815-BAC0-6190179B9BE8}"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7A50A6-3183-46BB-9253-F6C45D44860E}">
      <dsp:nvSpPr>
        <dsp:cNvPr id="0" name=""/>
        <dsp:cNvSpPr/>
      </dsp:nvSpPr>
      <dsp:spPr>
        <a:xfrm>
          <a:off x="2844800" y="1828800"/>
          <a:ext cx="2235200" cy="2235200"/>
        </a:xfrm>
        <a:prstGeom prst="gear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Future Possibilities</a:t>
          </a:r>
        </a:p>
      </dsp:txBody>
      <dsp:txXfrm>
        <a:off x="3294175" y="2352385"/>
        <a:ext cx="1336450" cy="1148939"/>
      </dsp:txXfrm>
    </dsp:sp>
    <dsp:sp modelId="{338FD4D5-EE07-4E53-8F89-68932F3235AD}">
      <dsp:nvSpPr>
        <dsp:cNvPr id="0" name=""/>
        <dsp:cNvSpPr/>
      </dsp:nvSpPr>
      <dsp:spPr>
        <a:xfrm>
          <a:off x="1544320" y="1300480"/>
          <a:ext cx="1625600" cy="1625600"/>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New Worlds</a:t>
          </a:r>
        </a:p>
      </dsp:txBody>
      <dsp:txXfrm>
        <a:off x="1953570" y="1712203"/>
        <a:ext cx="807100" cy="802154"/>
      </dsp:txXfrm>
    </dsp:sp>
    <dsp:sp modelId="{5ACF05E6-EFA2-40F2-9C17-62C8B9053AB9}">
      <dsp:nvSpPr>
        <dsp:cNvPr id="0" name=""/>
        <dsp:cNvSpPr/>
      </dsp:nvSpPr>
      <dsp:spPr>
        <a:xfrm rot="20700000">
          <a:off x="2454821" y="178981"/>
          <a:ext cx="1592756" cy="1592756"/>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New Ideas</a:t>
          </a:r>
        </a:p>
      </dsp:txBody>
      <dsp:txXfrm rot="-20700000">
        <a:off x="2804160" y="528320"/>
        <a:ext cx="894080" cy="894080"/>
      </dsp:txXfrm>
    </dsp:sp>
    <dsp:sp modelId="{71C5C14D-3A44-4F67-9601-7B5E29322207}">
      <dsp:nvSpPr>
        <dsp:cNvPr id="0" name=""/>
        <dsp:cNvSpPr/>
      </dsp:nvSpPr>
      <dsp:spPr>
        <a:xfrm>
          <a:off x="2671505" y="1492320"/>
          <a:ext cx="2861056" cy="2861056"/>
        </a:xfrm>
        <a:prstGeom prst="circularArrow">
          <a:avLst>
            <a:gd name="adj1" fmla="val 4687"/>
            <a:gd name="adj2" fmla="val 299029"/>
            <a:gd name="adj3" fmla="val 2513083"/>
            <a:gd name="adj4" fmla="val 15867933"/>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FFAC5B7-E64D-495A-BC17-197D5F0B8445}">
      <dsp:nvSpPr>
        <dsp:cNvPr id="0" name=""/>
        <dsp:cNvSpPr/>
      </dsp:nvSpPr>
      <dsp:spPr>
        <a:xfrm>
          <a:off x="1256429" y="941355"/>
          <a:ext cx="2078736" cy="2078736"/>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BF7CDE5-FAF1-4815-BAC0-6190179B9BE8}">
      <dsp:nvSpPr>
        <dsp:cNvPr id="0" name=""/>
        <dsp:cNvSpPr/>
      </dsp:nvSpPr>
      <dsp:spPr>
        <a:xfrm>
          <a:off x="2086400" y="-169332"/>
          <a:ext cx="2241296" cy="2241296"/>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819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819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819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819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819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59D8BFA-7FF7-4CCC-B807-222F6004F197}" type="slidenum">
              <a:rPr lang="en-AU"/>
              <a:pPr/>
              <a:t>‹#›</a:t>
            </a:fld>
            <a:endParaRPr lang="en-AU" dirty="0"/>
          </a:p>
        </p:txBody>
      </p:sp>
    </p:spTree>
    <p:extLst>
      <p:ext uri="{BB962C8B-B14F-4D97-AF65-F5344CB8AC3E}">
        <p14:creationId xmlns:p14="http://schemas.microsoft.com/office/powerpoint/2010/main" val="219020953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9CAFA9-481C-47EC-B7CD-8DCEA11BACE4}" type="slidenum">
              <a:rPr lang="en-AU"/>
              <a:pPr/>
              <a:t>1</a:t>
            </a:fld>
            <a:endParaRPr lang="en-AU" dirty="0"/>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endParaRPr lang="ru-R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9D8BFA-7FF7-4CCC-B807-222F6004F197}" type="slidenum">
              <a:rPr lang="en-AU" smtClean="0"/>
              <a:pPr/>
              <a:t>7</a:t>
            </a:fld>
            <a:endParaRPr lang="en-AU" dirty="0"/>
          </a:p>
        </p:txBody>
      </p:sp>
    </p:spTree>
    <p:extLst>
      <p:ext uri="{BB962C8B-B14F-4D97-AF65-F5344CB8AC3E}">
        <p14:creationId xmlns:p14="http://schemas.microsoft.com/office/powerpoint/2010/main" val="1797764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781E27-B947-40D1-B7AD-7C359F1E9EFA}" type="slidenum">
              <a:rPr lang="en-AU"/>
              <a:pPr/>
              <a:t>9</a:t>
            </a:fld>
            <a:endParaRPr lang="en-AU" dirty="0"/>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781E27-B947-40D1-B7AD-7C359F1E9EFA}" type="slidenum">
              <a:rPr lang="en-AU"/>
              <a:pPr/>
              <a:t>18</a:t>
            </a:fld>
            <a:endParaRPr lang="en-AU" dirty="0"/>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781E27-B947-40D1-B7AD-7C359F1E9EFA}" type="slidenum">
              <a:rPr lang="en-AU"/>
              <a:pPr/>
              <a:t>19</a:t>
            </a:fld>
            <a:endParaRPr lang="en-AU" dirty="0"/>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04800" y="1714500"/>
            <a:ext cx="8534400" cy="704850"/>
          </a:xfrm>
        </p:spPr>
        <p:txBody>
          <a:bodyPr/>
          <a:lstStyle>
            <a:lvl1pPr algn="ctr">
              <a:defRPr sz="4000"/>
            </a:lvl1pPr>
          </a:lstStyle>
          <a:p>
            <a:r>
              <a:rPr lang="en-US"/>
              <a:t>Click to edit Master title style</a:t>
            </a:r>
            <a:endParaRPr lang="en-AU"/>
          </a:p>
        </p:txBody>
      </p:sp>
      <p:sp>
        <p:nvSpPr>
          <p:cNvPr id="3075" name="Rectangle 3"/>
          <p:cNvSpPr>
            <a:spLocks noGrp="1" noChangeArrowheads="1"/>
          </p:cNvSpPr>
          <p:nvPr>
            <p:ph type="subTitle" idx="1"/>
          </p:nvPr>
        </p:nvSpPr>
        <p:spPr>
          <a:xfrm>
            <a:off x="304800" y="2400300"/>
            <a:ext cx="8534400" cy="457200"/>
          </a:xfrm>
        </p:spPr>
        <p:txBody>
          <a:bodyPr/>
          <a:lstStyle>
            <a:lvl1pPr marL="0" indent="0" algn="ctr">
              <a:buFontTx/>
              <a:buNone/>
              <a:defRPr sz="2400"/>
            </a:lvl1pPr>
          </a:lstStyle>
          <a:p>
            <a:r>
              <a:rPr lang="en-US"/>
              <a:t>Click to edit Master subtitle style</a:t>
            </a:r>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914400"/>
            <a:ext cx="2171700" cy="5619750"/>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133350" y="914400"/>
            <a:ext cx="6362700" cy="56197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1143000" y="2209800"/>
            <a:ext cx="3352800" cy="4324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2209800"/>
            <a:ext cx="3352800" cy="4324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AU"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3350" y="914400"/>
            <a:ext cx="8686800" cy="533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AU"/>
          </a:p>
        </p:txBody>
      </p:sp>
      <p:sp>
        <p:nvSpPr>
          <p:cNvPr id="1027" name="Rectangle 3"/>
          <p:cNvSpPr>
            <a:spLocks noGrp="1" noChangeArrowheads="1"/>
          </p:cNvSpPr>
          <p:nvPr>
            <p:ph type="body" idx="1"/>
          </p:nvPr>
        </p:nvSpPr>
        <p:spPr bwMode="auto">
          <a:xfrm>
            <a:off x="1143000" y="2209800"/>
            <a:ext cx="6858000" cy="4324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1" fontAlgn="base" hangingPunct="1">
        <a:spcBef>
          <a:spcPct val="0"/>
        </a:spcBef>
        <a:spcAft>
          <a:spcPct val="0"/>
        </a:spcAft>
        <a:defRPr sz="4400">
          <a:solidFill>
            <a:schemeClr val="bg1"/>
          </a:solidFill>
          <a:latin typeface="+mj-lt"/>
          <a:ea typeface="+mj-ea"/>
          <a:cs typeface="+mj-cs"/>
        </a:defRPr>
      </a:lvl1pPr>
      <a:lvl2pPr algn="l" rtl="0" eaLnBrk="1" fontAlgn="base" hangingPunct="1">
        <a:spcBef>
          <a:spcPct val="0"/>
        </a:spcBef>
        <a:spcAft>
          <a:spcPct val="0"/>
        </a:spcAft>
        <a:defRPr sz="4400">
          <a:solidFill>
            <a:schemeClr val="bg1"/>
          </a:solidFill>
          <a:latin typeface="Microsoft Sans Serif" pitchFamily="34" charset="0"/>
        </a:defRPr>
      </a:lvl2pPr>
      <a:lvl3pPr algn="l" rtl="0" eaLnBrk="1" fontAlgn="base" hangingPunct="1">
        <a:spcBef>
          <a:spcPct val="0"/>
        </a:spcBef>
        <a:spcAft>
          <a:spcPct val="0"/>
        </a:spcAft>
        <a:defRPr sz="4400">
          <a:solidFill>
            <a:schemeClr val="bg1"/>
          </a:solidFill>
          <a:latin typeface="Microsoft Sans Serif" pitchFamily="34" charset="0"/>
        </a:defRPr>
      </a:lvl3pPr>
      <a:lvl4pPr algn="l" rtl="0" eaLnBrk="1" fontAlgn="base" hangingPunct="1">
        <a:spcBef>
          <a:spcPct val="0"/>
        </a:spcBef>
        <a:spcAft>
          <a:spcPct val="0"/>
        </a:spcAft>
        <a:defRPr sz="4400">
          <a:solidFill>
            <a:schemeClr val="bg1"/>
          </a:solidFill>
          <a:latin typeface="Microsoft Sans Serif" pitchFamily="34" charset="0"/>
        </a:defRPr>
      </a:lvl4pPr>
      <a:lvl5pPr algn="l" rtl="0" eaLnBrk="1" fontAlgn="base" hangingPunct="1">
        <a:spcBef>
          <a:spcPct val="0"/>
        </a:spcBef>
        <a:spcAft>
          <a:spcPct val="0"/>
        </a:spcAft>
        <a:defRPr sz="4400">
          <a:solidFill>
            <a:schemeClr val="bg1"/>
          </a:solidFill>
          <a:latin typeface="Microsoft Sans Serif" pitchFamily="34" charset="0"/>
        </a:defRPr>
      </a:lvl5pPr>
      <a:lvl6pPr marL="457200" algn="l" rtl="0" eaLnBrk="1" fontAlgn="base" hangingPunct="1">
        <a:spcBef>
          <a:spcPct val="0"/>
        </a:spcBef>
        <a:spcAft>
          <a:spcPct val="0"/>
        </a:spcAft>
        <a:defRPr sz="4400">
          <a:solidFill>
            <a:schemeClr val="bg1"/>
          </a:solidFill>
          <a:latin typeface="Microsoft Sans Serif" pitchFamily="34" charset="0"/>
        </a:defRPr>
      </a:lvl6pPr>
      <a:lvl7pPr marL="914400" algn="l" rtl="0" eaLnBrk="1" fontAlgn="base" hangingPunct="1">
        <a:spcBef>
          <a:spcPct val="0"/>
        </a:spcBef>
        <a:spcAft>
          <a:spcPct val="0"/>
        </a:spcAft>
        <a:defRPr sz="4400">
          <a:solidFill>
            <a:schemeClr val="bg1"/>
          </a:solidFill>
          <a:latin typeface="Microsoft Sans Serif" pitchFamily="34" charset="0"/>
        </a:defRPr>
      </a:lvl7pPr>
      <a:lvl8pPr marL="1371600" algn="l" rtl="0" eaLnBrk="1" fontAlgn="base" hangingPunct="1">
        <a:spcBef>
          <a:spcPct val="0"/>
        </a:spcBef>
        <a:spcAft>
          <a:spcPct val="0"/>
        </a:spcAft>
        <a:defRPr sz="4400">
          <a:solidFill>
            <a:schemeClr val="bg1"/>
          </a:solidFill>
          <a:latin typeface="Microsoft Sans Serif" pitchFamily="34" charset="0"/>
        </a:defRPr>
      </a:lvl8pPr>
      <a:lvl9pPr marL="1828800" algn="l" rtl="0" eaLnBrk="1" fontAlgn="base" hangingPunct="1">
        <a:spcBef>
          <a:spcPct val="0"/>
        </a:spcBef>
        <a:spcAft>
          <a:spcPct val="0"/>
        </a:spcAft>
        <a:defRPr sz="4400">
          <a:solidFill>
            <a:schemeClr val="bg1"/>
          </a:solidFill>
          <a:latin typeface="Microsoft Sans Serif" pitchFamily="34" charset="0"/>
        </a:defRPr>
      </a:lvl9pPr>
    </p:titleStyle>
    <p:bodyStyle>
      <a:lvl1pPr marL="342900" indent="-342900" algn="l" rtl="0" eaLnBrk="1" fontAlgn="base" hangingPunct="1">
        <a:spcBef>
          <a:spcPct val="20000"/>
        </a:spcBef>
        <a:spcAft>
          <a:spcPct val="0"/>
        </a:spcAft>
        <a:buChar char="•"/>
        <a:defRPr sz="32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800">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jpg"/><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2" Type="http://schemas.openxmlformats.org/officeDocument/2006/relationships/hyperlink" Target="https://www.sbs.com.au/learn/classroom-recommendation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40.jpeg"/><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7.jpe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hyperlink" Target="https://youtu.be/ZrHVjq3jRuM" TargetMode="External"/><Relationship Id="rId2" Type="http://schemas.openxmlformats.org/officeDocument/2006/relationships/hyperlink" Target="http://globalwords.edu.au/units/Refugees_JSY8_html/index.html" TargetMode="Externa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g"/><Relationship Id="rId4" Type="http://schemas.openxmlformats.org/officeDocument/2006/relationships/image" Target="../media/image4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educationstandards.nsw.edu.au/wps/portal/nesa/resource-finder/hsc-exam-papers/2020/english-standard-2020-hsc-exam-pack" TargetMode="External"/><Relationship Id="rId3" Type="http://schemas.openxmlformats.org/officeDocument/2006/relationships/hyperlink" Target="https://www.sbs.com.au/learn/resources/teaching-about-global-refugee-crises" TargetMode="External"/><Relationship Id="rId7" Type="http://schemas.openxmlformats.org/officeDocument/2006/relationships/hyperlink" Target="http://globalwords.edu.au/units/Refugees_JSY8_html/index.html" TargetMode="External"/><Relationship Id="rId2" Type="http://schemas.openxmlformats.org/officeDocument/2006/relationships/hyperlink" Target="https://educationstandards.nsw.edu.au/wps/portal/nesa/11-12/stage-6-learning-areas/stage-6-english" TargetMode="External"/><Relationship Id="rId1" Type="http://schemas.openxmlformats.org/officeDocument/2006/relationships/slideLayout" Target="../slideLayouts/slideLayout2.xml"/><Relationship Id="rId6" Type="http://schemas.openxmlformats.org/officeDocument/2006/relationships/hyperlink" Target="https://www.bing.com/images/search?view=detailV2&amp;ccid=T6WsvsN6&amp;id=EC5E2041DD9B4C733C46644801A43685221E50BB&amp;thid=OIP.T6WsvsN6J_QWHw9d2URIvgHaGt&amp;mediaurl=https%3a%2f%2fth.bing.com%2fth%2fid%2fR4fa5acbec37a27f4161f0f5dd94448be%3frik%3du1AeIoU2pAFIZA%26riu%3dhttp%253a%252f%252fmrbrunken.happykids.taipei%252f_%252frsrc%252f1468570158185%252fgrade6%252fgrade-6-news%252fextensionweekwritingapersuasiveessay%252fBrunkens%2bEssay%2bMap_gif%2b(persuasive).gif%26ehk%3dm0t0ckdKM3LmH1BAM%252bBhKxywbEwf9BYk1rWgIZfBHoY%253d%26risl%3d%26pid%3dImgRaw&amp;exph=893&amp;expw=985&amp;q=wrting+an+A+essay&amp;simid=608043094313561352&amp;ck=9E3F73AE75BF4C6A262F3215FE77460A&amp;selectedIndex=11&amp;FORM=IRPRST&amp;ajaxhist=0" TargetMode="External"/><Relationship Id="rId5" Type="http://schemas.openxmlformats.org/officeDocument/2006/relationships/hyperlink" Target="https://d3n8a8pro7vhmx.cloudfront.net/erc/pages/289/attachments/original/1591663111/2006_ERC_Resource_A4_19.pdf?1591663111" TargetMode="External"/><Relationship Id="rId4" Type="http://schemas.openxmlformats.org/officeDocument/2006/relationships/hyperlink" Target="https://www.sbs.com.au/programs/go-back-to-where-you-came-from/learn/australian-red-cros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gi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hyperlink" Target="https://dai.ly/x1369z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5"/>
          <p:cNvSpPr>
            <a:spLocks noGrp="1" noChangeArrowheads="1"/>
          </p:cNvSpPr>
          <p:nvPr>
            <p:ph type="ctrTitle"/>
          </p:nvPr>
        </p:nvSpPr>
        <p:spPr>
          <a:xfrm>
            <a:off x="395536" y="908720"/>
            <a:ext cx="8534400" cy="1080120"/>
          </a:xfrm>
        </p:spPr>
        <p:txBody>
          <a:bodyPr/>
          <a:lstStyle/>
          <a:p>
            <a:r>
              <a:rPr lang="en-AU" sz="3600" b="1" dirty="0">
                <a:latin typeface="Comic Sans MS" panose="030F0702030302020204" pitchFamily="66" charset="0"/>
              </a:rPr>
              <a:t>Go Back to Where you came from</a:t>
            </a:r>
            <a:endParaRPr lang="ru-RU" sz="3600" b="1" dirty="0">
              <a:latin typeface="Comic Sans MS" panose="030F0702030302020204" pitchFamily="66" charset="0"/>
            </a:endParaRPr>
          </a:p>
        </p:txBody>
      </p:sp>
      <p:sp>
        <p:nvSpPr>
          <p:cNvPr id="2055" name="Rectangle 7"/>
          <p:cNvSpPr>
            <a:spLocks noGrp="1" noChangeArrowheads="1"/>
          </p:cNvSpPr>
          <p:nvPr>
            <p:ph type="subTitle" idx="1"/>
          </p:nvPr>
        </p:nvSpPr>
        <p:spPr>
          <a:xfrm>
            <a:off x="2627784" y="2492896"/>
            <a:ext cx="3816424" cy="720080"/>
          </a:xfrm>
        </p:spPr>
        <p:txBody>
          <a:bodyPr/>
          <a:lstStyle/>
          <a:p>
            <a:r>
              <a:rPr lang="en-AU" b="1" dirty="0">
                <a:latin typeface="Comic Sans MS" panose="030F0702030302020204" pitchFamily="66" charset="0"/>
              </a:rPr>
              <a:t>Texts and Human Experiences</a:t>
            </a:r>
          </a:p>
          <a:p>
            <a:endParaRPr lang="ru-RU" dirty="0"/>
          </a:p>
        </p:txBody>
      </p:sp>
      <p:pic>
        <p:nvPicPr>
          <p:cNvPr id="5" name="Picture 4" descr="download.jpg"/>
          <p:cNvPicPr>
            <a:picLocks noChangeAspect="1"/>
          </p:cNvPicPr>
          <p:nvPr/>
        </p:nvPicPr>
        <p:blipFill rotWithShape="1">
          <a:blip r:embed="rId3" cstate="print"/>
          <a:srcRect t="12668" b="13412"/>
          <a:stretch/>
        </p:blipFill>
        <p:spPr>
          <a:xfrm>
            <a:off x="179512" y="2276872"/>
            <a:ext cx="2199117" cy="1219201"/>
          </a:xfrm>
          <a:prstGeom prst="rect">
            <a:avLst/>
          </a:prstGeom>
        </p:spPr>
      </p:pic>
      <p:pic>
        <p:nvPicPr>
          <p:cNvPr id="6" name="Picture 5" descr="download (1).jpg"/>
          <p:cNvPicPr>
            <a:picLocks noChangeAspect="1"/>
          </p:cNvPicPr>
          <p:nvPr/>
        </p:nvPicPr>
        <p:blipFill>
          <a:blip r:embed="rId4" cstate="print"/>
          <a:stretch>
            <a:fillRect/>
          </a:stretch>
        </p:blipFill>
        <p:spPr>
          <a:xfrm>
            <a:off x="7164288" y="2204864"/>
            <a:ext cx="1671059" cy="1253294"/>
          </a:xfrm>
          <a:prstGeom prst="rect">
            <a:avLst/>
          </a:prstGeom>
        </p:spPr>
      </p:pic>
      <p:sp>
        <p:nvSpPr>
          <p:cNvPr id="2" name="TextBox 1">
            <a:extLst>
              <a:ext uri="{FF2B5EF4-FFF2-40B4-BE49-F238E27FC236}">
                <a16:creationId xmlns:a16="http://schemas.microsoft.com/office/drawing/2014/main" id="{B4F3A54A-3B90-4C07-827C-D4D52A5B36E7}"/>
              </a:ext>
            </a:extLst>
          </p:cNvPr>
          <p:cNvSpPr txBox="1"/>
          <p:nvPr/>
        </p:nvSpPr>
        <p:spPr>
          <a:xfrm>
            <a:off x="2123728" y="4869160"/>
            <a:ext cx="4464496" cy="1389035"/>
          </a:xfrm>
          <a:prstGeom prst="rect">
            <a:avLst/>
          </a:prstGeom>
          <a:noFill/>
        </p:spPr>
        <p:txBody>
          <a:bodyPr wrap="square" rtlCol="0">
            <a:spAutoFit/>
          </a:bodyPr>
          <a:lstStyle/>
          <a:p>
            <a:pPr marL="719455" indent="-6350" algn="ctr">
              <a:lnSpc>
                <a:spcPct val="142000"/>
              </a:lnSpc>
              <a:spcAft>
                <a:spcPts val="825"/>
              </a:spcAft>
            </a:pPr>
            <a:r>
              <a:rPr lang="en-AU" sz="1400" dirty="0">
                <a:solidFill>
                  <a:schemeClr val="bg1"/>
                </a:solidFill>
                <a:effectLst/>
                <a:latin typeface="Comic Sans MS" panose="030F0702030302020204" pitchFamily="66" charset="0"/>
                <a:ea typeface="Calibri" panose="020F0502020204030204" pitchFamily="34" charset="0"/>
                <a:cs typeface="Calibri" panose="020F0502020204030204" pitchFamily="34" charset="0"/>
              </a:rPr>
              <a:t>How wonderful it is that nobody need wait a single moment before starting to improve the world </a:t>
            </a:r>
          </a:p>
          <a:p>
            <a:pPr marL="719455" indent="-6350" algn="ctr">
              <a:lnSpc>
                <a:spcPct val="142000"/>
              </a:lnSpc>
              <a:spcAft>
                <a:spcPts val="825"/>
              </a:spcAft>
            </a:pPr>
            <a:r>
              <a:rPr lang="en-AU" sz="1400" dirty="0">
                <a:solidFill>
                  <a:srgbClr val="C00000"/>
                </a:solidFill>
                <a:effectLst/>
                <a:latin typeface="Comic Sans MS" panose="030F0702030302020204" pitchFamily="66" charset="0"/>
                <a:ea typeface="Calibri" panose="020F0502020204030204" pitchFamily="34" charset="0"/>
                <a:cs typeface="Calibri" panose="020F0502020204030204" pitchFamily="34" charset="0"/>
              </a:rPr>
              <a:t>Anne Frank</a:t>
            </a:r>
            <a:endParaRPr lang="en-AU" sz="1400" dirty="0">
              <a:solidFill>
                <a:srgbClr val="C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7F89DD1E-7952-45C7-97A2-2AFE9683023E}"/>
              </a:ext>
            </a:extLst>
          </p:cNvPr>
          <p:cNvSpPr txBox="1"/>
          <p:nvPr/>
        </p:nvSpPr>
        <p:spPr>
          <a:xfrm>
            <a:off x="1384269" y="18309"/>
            <a:ext cx="6120680" cy="707886"/>
          </a:xfrm>
          <a:prstGeom prst="rect">
            <a:avLst/>
          </a:prstGeom>
          <a:noFill/>
        </p:spPr>
        <p:txBody>
          <a:bodyPr wrap="square" rtlCol="0">
            <a:spAutoFit/>
          </a:bodyPr>
          <a:lstStyle/>
          <a:p>
            <a:pPr algn="ctr"/>
            <a:r>
              <a:rPr lang="en-US" sz="2000" b="1" dirty="0">
                <a:solidFill>
                  <a:schemeClr val="bg1"/>
                </a:solidFill>
                <a:latin typeface="Comic Sans MS" panose="030F0702030302020204" pitchFamily="66" charset="0"/>
              </a:rPr>
              <a:t>A journey in reverse to that which refugees have taken to seek asylum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7FBFF-C2B2-48B4-A9E4-267F807D2420}"/>
              </a:ext>
            </a:extLst>
          </p:cNvPr>
          <p:cNvSpPr>
            <a:spLocks noGrp="1"/>
          </p:cNvSpPr>
          <p:nvPr>
            <p:ph type="title"/>
          </p:nvPr>
        </p:nvSpPr>
        <p:spPr>
          <a:xfrm>
            <a:off x="755576" y="0"/>
            <a:ext cx="8686800" cy="533400"/>
          </a:xfrm>
        </p:spPr>
        <p:txBody>
          <a:bodyPr/>
          <a:lstStyle/>
          <a:p>
            <a:r>
              <a:rPr lang="en-US" sz="3400" b="1" dirty="0">
                <a:latin typeface="Comic Sans MS" panose="030F0702030302020204" pitchFamily="66" charset="0"/>
              </a:rPr>
              <a:t>Go Back to Where you Can From</a:t>
            </a:r>
            <a:endParaRPr lang="en-US" sz="3400" b="1" dirty="0"/>
          </a:p>
        </p:txBody>
      </p:sp>
      <p:sp>
        <p:nvSpPr>
          <p:cNvPr id="3" name="Content Placeholder 2">
            <a:extLst>
              <a:ext uri="{FF2B5EF4-FFF2-40B4-BE49-F238E27FC236}">
                <a16:creationId xmlns:a16="http://schemas.microsoft.com/office/drawing/2014/main" id="{78688201-4F9C-49EE-BAD4-5DB575AF4736}"/>
              </a:ext>
            </a:extLst>
          </p:cNvPr>
          <p:cNvSpPr>
            <a:spLocks noGrp="1"/>
          </p:cNvSpPr>
          <p:nvPr>
            <p:ph idx="1"/>
          </p:nvPr>
        </p:nvSpPr>
        <p:spPr>
          <a:xfrm>
            <a:off x="148753" y="836712"/>
            <a:ext cx="9001000" cy="504056"/>
          </a:xfrm>
        </p:spPr>
        <p:txBody>
          <a:bodyPr/>
          <a:lstStyle/>
          <a:p>
            <a:r>
              <a:rPr lang="en-AU" sz="1200" dirty="0">
                <a:latin typeface="Comic Sans MS" panose="030F0702030302020204" pitchFamily="66" charset="0"/>
              </a:rPr>
              <a:t>Fill out this worksheet after your first viewing of the text. Your task is to ‘understand human experiences’ of the participants and establish their personal opinions in relation to asylum seekers and refugees.</a:t>
            </a:r>
            <a:endParaRPr lang="en-US" sz="1200" dirty="0">
              <a:latin typeface="Comic Sans MS" panose="030F0702030302020204" pitchFamily="66" charset="0"/>
            </a:endParaRPr>
          </a:p>
        </p:txBody>
      </p:sp>
      <p:graphicFrame>
        <p:nvGraphicFramePr>
          <p:cNvPr id="4" name="Table 4">
            <a:extLst>
              <a:ext uri="{FF2B5EF4-FFF2-40B4-BE49-F238E27FC236}">
                <a16:creationId xmlns:a16="http://schemas.microsoft.com/office/drawing/2014/main" id="{C8979AFF-CBF9-4D1A-9AE8-0404591E51CA}"/>
              </a:ext>
            </a:extLst>
          </p:cNvPr>
          <p:cNvGraphicFramePr>
            <a:graphicFrameLocks noGrp="1"/>
          </p:cNvGraphicFramePr>
          <p:nvPr>
            <p:extLst>
              <p:ext uri="{D42A27DB-BD31-4B8C-83A1-F6EECF244321}">
                <p14:modId xmlns:p14="http://schemas.microsoft.com/office/powerpoint/2010/main" val="3879711855"/>
              </p:ext>
            </p:extLst>
          </p:nvPr>
        </p:nvGraphicFramePr>
        <p:xfrm>
          <a:off x="107504" y="1357124"/>
          <a:ext cx="8928992" cy="5474960"/>
        </p:xfrm>
        <a:graphic>
          <a:graphicData uri="http://schemas.openxmlformats.org/drawingml/2006/table">
            <a:tbl>
              <a:tblPr firstRow="1" bandRow="1">
                <a:tableStyleId>{BDBED569-4797-4DF1-A0F4-6AAB3CD982D8}</a:tableStyleId>
              </a:tblPr>
              <a:tblGrid>
                <a:gridCol w="1944216">
                  <a:extLst>
                    <a:ext uri="{9D8B030D-6E8A-4147-A177-3AD203B41FA5}">
                      <a16:colId xmlns:a16="http://schemas.microsoft.com/office/drawing/2014/main" val="3363039263"/>
                    </a:ext>
                  </a:extLst>
                </a:gridCol>
                <a:gridCol w="2232248">
                  <a:extLst>
                    <a:ext uri="{9D8B030D-6E8A-4147-A177-3AD203B41FA5}">
                      <a16:colId xmlns:a16="http://schemas.microsoft.com/office/drawing/2014/main" val="2157918829"/>
                    </a:ext>
                  </a:extLst>
                </a:gridCol>
                <a:gridCol w="2376264">
                  <a:extLst>
                    <a:ext uri="{9D8B030D-6E8A-4147-A177-3AD203B41FA5}">
                      <a16:colId xmlns:a16="http://schemas.microsoft.com/office/drawing/2014/main" val="485261916"/>
                    </a:ext>
                  </a:extLst>
                </a:gridCol>
                <a:gridCol w="2376264">
                  <a:extLst>
                    <a:ext uri="{9D8B030D-6E8A-4147-A177-3AD203B41FA5}">
                      <a16:colId xmlns:a16="http://schemas.microsoft.com/office/drawing/2014/main" val="3553590443"/>
                    </a:ext>
                  </a:extLst>
                </a:gridCol>
              </a:tblGrid>
              <a:tr h="720080">
                <a:tc>
                  <a:txBody>
                    <a:bodyPr/>
                    <a:lstStyle/>
                    <a:p>
                      <a:r>
                        <a:rPr lang="en-US" sz="1200" b="0" dirty="0">
                          <a:solidFill>
                            <a:schemeClr val="bg1"/>
                          </a:solidFill>
                          <a:latin typeface="Comic Sans MS" panose="030F0702030302020204" pitchFamily="66" charset="0"/>
                        </a:rPr>
                        <a:t>Name of Participant</a:t>
                      </a:r>
                    </a:p>
                  </a:txBody>
                  <a:tcPr/>
                </a:tc>
                <a:tc>
                  <a:txBody>
                    <a:bodyPr/>
                    <a:lstStyle/>
                    <a:p>
                      <a:r>
                        <a:rPr lang="en-US" sz="1200" b="0" dirty="0">
                          <a:solidFill>
                            <a:schemeClr val="bg1"/>
                          </a:solidFill>
                          <a:latin typeface="Comic Sans MS" panose="030F0702030302020204" pitchFamily="66" charset="0"/>
                        </a:rPr>
                        <a:t>Who they are – provide a brief biography</a:t>
                      </a:r>
                    </a:p>
                  </a:txBody>
                  <a:tcPr/>
                </a:tc>
                <a:tc>
                  <a:txBody>
                    <a:bodyPr/>
                    <a:lstStyle/>
                    <a:p>
                      <a:r>
                        <a:rPr lang="en-US" sz="1200" b="0" dirty="0">
                          <a:solidFill>
                            <a:schemeClr val="bg1"/>
                          </a:solidFill>
                          <a:latin typeface="Comic Sans MS" panose="030F0702030302020204" pitchFamily="66" charset="0"/>
                        </a:rPr>
                        <a:t>What was their original position – their perspective at the beginning of the journey</a:t>
                      </a:r>
                    </a:p>
                  </a:txBody>
                  <a:tcPr/>
                </a:tc>
                <a:tc>
                  <a:txBody>
                    <a:bodyPr/>
                    <a:lstStyle/>
                    <a:p>
                      <a:r>
                        <a:rPr lang="en-US" sz="1200" b="0" dirty="0">
                          <a:solidFill>
                            <a:schemeClr val="bg1"/>
                          </a:solidFill>
                          <a:latin typeface="Comic Sans MS" panose="030F0702030302020204" pitchFamily="66" charset="0"/>
                        </a:rPr>
                        <a:t>Final position – what ‘human experiences’ lead to a change in their original stance</a:t>
                      </a:r>
                    </a:p>
                  </a:txBody>
                  <a:tcPr/>
                </a:tc>
                <a:extLst>
                  <a:ext uri="{0D108BD9-81ED-4DB2-BD59-A6C34878D82A}">
                    <a16:rowId xmlns:a16="http://schemas.microsoft.com/office/drawing/2014/main" val="3543213507"/>
                  </a:ext>
                </a:extLst>
              </a:tr>
              <a:tr h="1250477">
                <a:tc>
                  <a:txBody>
                    <a:bodyPr/>
                    <a:lstStyle/>
                    <a:p>
                      <a:r>
                        <a:rPr lang="en-AU" sz="1400" dirty="0">
                          <a:solidFill>
                            <a:schemeClr val="bg1"/>
                          </a:solidFill>
                          <a:latin typeface="Comic Sans MS" panose="030F0702030302020204" pitchFamily="66" charset="0"/>
                        </a:rPr>
                        <a:t>Gleny Rae – singer from Newcastle</a:t>
                      </a:r>
                    </a:p>
                    <a:p>
                      <a:endParaRPr lang="en-AU" sz="1400" dirty="0">
                        <a:solidFill>
                          <a:schemeClr val="bg1"/>
                        </a:solidFill>
                        <a:latin typeface="Comic Sans MS" panose="030F0702030302020204" pitchFamily="66" charset="0"/>
                      </a:endParaRPr>
                    </a:p>
                    <a:p>
                      <a:endParaRPr lang="en-AU" sz="1400" dirty="0">
                        <a:solidFill>
                          <a:schemeClr val="bg1"/>
                        </a:solidFill>
                        <a:latin typeface="Comic Sans MS" panose="030F0702030302020204" pitchFamily="66" charset="0"/>
                      </a:endParaRPr>
                    </a:p>
                    <a:p>
                      <a:endParaRPr lang="en-AU" sz="1400" dirty="0">
                        <a:solidFill>
                          <a:schemeClr val="bg1"/>
                        </a:solidFill>
                        <a:latin typeface="Comic Sans MS" panose="030F0702030302020204" pitchFamily="66" charset="0"/>
                      </a:endParaRPr>
                    </a:p>
                    <a:p>
                      <a:endParaRPr lang="en-AU" sz="1400" dirty="0">
                        <a:solidFill>
                          <a:schemeClr val="bg1"/>
                        </a:solidFill>
                        <a:latin typeface="Comic Sans MS" panose="030F0702030302020204" pitchFamily="66" charset="0"/>
                      </a:endParaRPr>
                    </a:p>
                    <a:p>
                      <a:endParaRPr lang="en-US" sz="1400" dirty="0">
                        <a:solidFill>
                          <a:schemeClr val="bg1"/>
                        </a:solidFill>
                        <a:latin typeface="Comic Sans MS" panose="030F0702030302020204" pitchFamily="66" charset="0"/>
                      </a:endParaRP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53774433"/>
                  </a:ext>
                </a:extLst>
              </a:tr>
              <a:tr h="1250477">
                <a:tc>
                  <a:txBody>
                    <a:bodyPr/>
                    <a:lstStyle/>
                    <a:p>
                      <a:r>
                        <a:rPr lang="en-AU" sz="1400" dirty="0">
                          <a:solidFill>
                            <a:schemeClr val="bg1"/>
                          </a:solidFill>
                          <a:latin typeface="Comic Sans MS" panose="030F0702030302020204" pitchFamily="66" charset="0"/>
                        </a:rPr>
                        <a:t>Adam Hartup, Cronulla lifeguard</a:t>
                      </a:r>
                    </a:p>
                    <a:p>
                      <a:endParaRPr lang="en-AU" sz="1400" dirty="0">
                        <a:solidFill>
                          <a:schemeClr val="bg1"/>
                        </a:solidFill>
                        <a:latin typeface="Comic Sans MS" panose="030F0702030302020204" pitchFamily="66" charset="0"/>
                      </a:endParaRPr>
                    </a:p>
                    <a:p>
                      <a:endParaRPr lang="en-AU" sz="1400" dirty="0">
                        <a:solidFill>
                          <a:schemeClr val="bg1"/>
                        </a:solidFill>
                        <a:latin typeface="Comic Sans MS" panose="030F0702030302020204" pitchFamily="66" charset="0"/>
                      </a:endParaRPr>
                    </a:p>
                    <a:p>
                      <a:endParaRPr lang="en-AU" sz="1400" dirty="0">
                        <a:solidFill>
                          <a:schemeClr val="bg1"/>
                        </a:solidFill>
                        <a:latin typeface="Comic Sans MS" panose="030F0702030302020204" pitchFamily="66" charset="0"/>
                      </a:endParaRPr>
                    </a:p>
                    <a:p>
                      <a:endParaRPr lang="en-AU" sz="1400" dirty="0">
                        <a:solidFill>
                          <a:schemeClr val="bg1"/>
                        </a:solidFill>
                        <a:latin typeface="Comic Sans MS" panose="030F0702030302020204" pitchFamily="66" charset="0"/>
                      </a:endParaRPr>
                    </a:p>
                    <a:p>
                      <a:endParaRPr lang="en-US" sz="1400" dirty="0">
                        <a:solidFill>
                          <a:schemeClr val="bg1"/>
                        </a:solidFill>
                        <a:latin typeface="Comic Sans MS" panose="030F0702030302020204" pitchFamily="66" charset="0"/>
                      </a:endParaRP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00095219"/>
                  </a:ext>
                </a:extLst>
              </a:tr>
              <a:tr h="1250477">
                <a:tc>
                  <a:txBody>
                    <a:bodyPr/>
                    <a:lstStyle/>
                    <a:p>
                      <a:r>
                        <a:rPr lang="en-AU" sz="1400" dirty="0">
                          <a:solidFill>
                            <a:schemeClr val="bg1"/>
                          </a:solidFill>
                          <a:latin typeface="Comic Sans MS" panose="030F0702030302020204" pitchFamily="66" charset="0"/>
                        </a:rPr>
                        <a:t>Raquel Moore, unemployed from western Sydney</a:t>
                      </a:r>
                    </a:p>
                    <a:p>
                      <a:endParaRPr lang="en-AU" sz="1400" dirty="0">
                        <a:solidFill>
                          <a:schemeClr val="bg1"/>
                        </a:solidFill>
                        <a:latin typeface="Comic Sans MS" panose="030F0702030302020204" pitchFamily="66" charset="0"/>
                      </a:endParaRPr>
                    </a:p>
                    <a:p>
                      <a:endParaRPr lang="en-AU" sz="1400" dirty="0">
                        <a:solidFill>
                          <a:schemeClr val="bg1"/>
                        </a:solidFill>
                        <a:latin typeface="Comic Sans MS" panose="030F0702030302020204" pitchFamily="66" charset="0"/>
                      </a:endParaRPr>
                    </a:p>
                    <a:p>
                      <a:endParaRPr lang="en-AU" sz="1400" dirty="0">
                        <a:solidFill>
                          <a:schemeClr val="bg1"/>
                        </a:solidFill>
                        <a:latin typeface="Comic Sans MS" panose="030F0702030302020204" pitchFamily="66" charset="0"/>
                      </a:endParaRPr>
                    </a:p>
                    <a:p>
                      <a:endParaRPr lang="en-US" sz="1400" dirty="0">
                        <a:solidFill>
                          <a:schemeClr val="bg1"/>
                        </a:solidFill>
                        <a:latin typeface="Comic Sans MS" panose="030F0702030302020204" pitchFamily="66" charset="0"/>
                      </a:endParaRP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12744209"/>
                  </a:ext>
                </a:extLst>
              </a:tr>
            </a:tbl>
          </a:graphicData>
        </a:graphic>
      </p:graphicFrame>
    </p:spTree>
    <p:extLst>
      <p:ext uri="{BB962C8B-B14F-4D97-AF65-F5344CB8AC3E}">
        <p14:creationId xmlns:p14="http://schemas.microsoft.com/office/powerpoint/2010/main" val="3103494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7FBFF-C2B2-48B4-A9E4-267F807D2420}"/>
              </a:ext>
            </a:extLst>
          </p:cNvPr>
          <p:cNvSpPr>
            <a:spLocks noGrp="1"/>
          </p:cNvSpPr>
          <p:nvPr>
            <p:ph type="title"/>
          </p:nvPr>
        </p:nvSpPr>
        <p:spPr>
          <a:xfrm>
            <a:off x="755576" y="0"/>
            <a:ext cx="8686800" cy="533400"/>
          </a:xfrm>
        </p:spPr>
        <p:txBody>
          <a:bodyPr/>
          <a:lstStyle/>
          <a:p>
            <a:r>
              <a:rPr lang="en-US" sz="3400" b="1" dirty="0">
                <a:latin typeface="Comic Sans MS" panose="030F0702030302020204" pitchFamily="66" charset="0"/>
              </a:rPr>
              <a:t>Go Back to Where you Can From</a:t>
            </a:r>
            <a:endParaRPr lang="en-US" sz="3400" b="1" dirty="0"/>
          </a:p>
        </p:txBody>
      </p:sp>
      <p:sp>
        <p:nvSpPr>
          <p:cNvPr id="3" name="Content Placeholder 2">
            <a:extLst>
              <a:ext uri="{FF2B5EF4-FFF2-40B4-BE49-F238E27FC236}">
                <a16:creationId xmlns:a16="http://schemas.microsoft.com/office/drawing/2014/main" id="{78688201-4F9C-49EE-BAD4-5DB575AF4736}"/>
              </a:ext>
            </a:extLst>
          </p:cNvPr>
          <p:cNvSpPr>
            <a:spLocks noGrp="1"/>
          </p:cNvSpPr>
          <p:nvPr>
            <p:ph idx="1"/>
          </p:nvPr>
        </p:nvSpPr>
        <p:spPr>
          <a:xfrm>
            <a:off x="148753" y="836712"/>
            <a:ext cx="9001000" cy="504056"/>
          </a:xfrm>
        </p:spPr>
        <p:txBody>
          <a:bodyPr/>
          <a:lstStyle/>
          <a:p>
            <a:r>
              <a:rPr lang="en-AU" sz="1200" dirty="0">
                <a:latin typeface="Comic Sans MS" panose="030F0702030302020204" pitchFamily="66" charset="0"/>
              </a:rPr>
              <a:t>Fill out this worksheet after your first viewing of the text. Your task is to ‘understand human experiences’ of the participants and establish their personal opinions in relation to asylum seekers and refugees.</a:t>
            </a:r>
            <a:endParaRPr lang="en-US" sz="1200" dirty="0">
              <a:latin typeface="Comic Sans MS" panose="030F0702030302020204" pitchFamily="66" charset="0"/>
            </a:endParaRPr>
          </a:p>
        </p:txBody>
      </p:sp>
      <p:graphicFrame>
        <p:nvGraphicFramePr>
          <p:cNvPr id="4" name="Table 4">
            <a:extLst>
              <a:ext uri="{FF2B5EF4-FFF2-40B4-BE49-F238E27FC236}">
                <a16:creationId xmlns:a16="http://schemas.microsoft.com/office/drawing/2014/main" id="{C8979AFF-CBF9-4D1A-9AE8-0404591E51CA}"/>
              </a:ext>
            </a:extLst>
          </p:cNvPr>
          <p:cNvGraphicFramePr>
            <a:graphicFrameLocks noGrp="1"/>
          </p:cNvGraphicFramePr>
          <p:nvPr>
            <p:extLst>
              <p:ext uri="{D42A27DB-BD31-4B8C-83A1-F6EECF244321}">
                <p14:modId xmlns:p14="http://schemas.microsoft.com/office/powerpoint/2010/main" val="2353721438"/>
              </p:ext>
            </p:extLst>
          </p:nvPr>
        </p:nvGraphicFramePr>
        <p:xfrm>
          <a:off x="107504" y="1357124"/>
          <a:ext cx="8928992" cy="5261600"/>
        </p:xfrm>
        <a:graphic>
          <a:graphicData uri="http://schemas.openxmlformats.org/drawingml/2006/table">
            <a:tbl>
              <a:tblPr firstRow="1" bandRow="1">
                <a:tableStyleId>{BDBED569-4797-4DF1-A0F4-6AAB3CD982D8}</a:tableStyleId>
              </a:tblPr>
              <a:tblGrid>
                <a:gridCol w="1944216">
                  <a:extLst>
                    <a:ext uri="{9D8B030D-6E8A-4147-A177-3AD203B41FA5}">
                      <a16:colId xmlns:a16="http://schemas.microsoft.com/office/drawing/2014/main" val="3363039263"/>
                    </a:ext>
                  </a:extLst>
                </a:gridCol>
                <a:gridCol w="2232248">
                  <a:extLst>
                    <a:ext uri="{9D8B030D-6E8A-4147-A177-3AD203B41FA5}">
                      <a16:colId xmlns:a16="http://schemas.microsoft.com/office/drawing/2014/main" val="2157918829"/>
                    </a:ext>
                  </a:extLst>
                </a:gridCol>
                <a:gridCol w="2376264">
                  <a:extLst>
                    <a:ext uri="{9D8B030D-6E8A-4147-A177-3AD203B41FA5}">
                      <a16:colId xmlns:a16="http://schemas.microsoft.com/office/drawing/2014/main" val="485261916"/>
                    </a:ext>
                  </a:extLst>
                </a:gridCol>
                <a:gridCol w="2376264">
                  <a:extLst>
                    <a:ext uri="{9D8B030D-6E8A-4147-A177-3AD203B41FA5}">
                      <a16:colId xmlns:a16="http://schemas.microsoft.com/office/drawing/2014/main" val="3553590443"/>
                    </a:ext>
                  </a:extLst>
                </a:gridCol>
              </a:tblGrid>
              <a:tr h="720080">
                <a:tc>
                  <a:txBody>
                    <a:bodyPr/>
                    <a:lstStyle/>
                    <a:p>
                      <a:r>
                        <a:rPr lang="en-US" sz="1200" b="0" dirty="0">
                          <a:solidFill>
                            <a:schemeClr val="bg1"/>
                          </a:solidFill>
                          <a:latin typeface="Comic Sans MS" panose="030F0702030302020204" pitchFamily="66" charset="0"/>
                        </a:rPr>
                        <a:t>Name of Participant</a:t>
                      </a:r>
                    </a:p>
                  </a:txBody>
                  <a:tcPr/>
                </a:tc>
                <a:tc>
                  <a:txBody>
                    <a:bodyPr/>
                    <a:lstStyle/>
                    <a:p>
                      <a:r>
                        <a:rPr lang="en-US" sz="1200" b="0" dirty="0">
                          <a:solidFill>
                            <a:schemeClr val="bg1"/>
                          </a:solidFill>
                          <a:latin typeface="Comic Sans MS" panose="030F0702030302020204" pitchFamily="66" charset="0"/>
                        </a:rPr>
                        <a:t>Who they are – provide a brief biography</a:t>
                      </a:r>
                    </a:p>
                  </a:txBody>
                  <a:tcPr/>
                </a:tc>
                <a:tc>
                  <a:txBody>
                    <a:bodyPr/>
                    <a:lstStyle/>
                    <a:p>
                      <a:r>
                        <a:rPr lang="en-US" sz="1200" b="0" dirty="0">
                          <a:solidFill>
                            <a:schemeClr val="bg1"/>
                          </a:solidFill>
                          <a:latin typeface="Comic Sans MS" panose="030F0702030302020204" pitchFamily="66" charset="0"/>
                        </a:rPr>
                        <a:t>What was their original position – their perspective at the beginning of the journey</a:t>
                      </a:r>
                    </a:p>
                  </a:txBody>
                  <a:tcPr/>
                </a:tc>
                <a:tc>
                  <a:txBody>
                    <a:bodyPr/>
                    <a:lstStyle/>
                    <a:p>
                      <a:r>
                        <a:rPr lang="en-US" sz="1200" b="0" dirty="0">
                          <a:solidFill>
                            <a:schemeClr val="bg1"/>
                          </a:solidFill>
                          <a:latin typeface="Comic Sans MS" panose="030F0702030302020204" pitchFamily="66" charset="0"/>
                        </a:rPr>
                        <a:t>Final position – what ‘human experiences’ lead to a change in their original stance</a:t>
                      </a:r>
                    </a:p>
                  </a:txBody>
                  <a:tcPr/>
                </a:tc>
                <a:extLst>
                  <a:ext uri="{0D108BD9-81ED-4DB2-BD59-A6C34878D82A}">
                    <a16:rowId xmlns:a16="http://schemas.microsoft.com/office/drawing/2014/main" val="3543213507"/>
                  </a:ext>
                </a:extLst>
              </a:tr>
              <a:tr h="1250477">
                <a:tc>
                  <a:txBody>
                    <a:bodyPr/>
                    <a:lstStyle/>
                    <a:p>
                      <a:r>
                        <a:rPr lang="en-AU" sz="1400" dirty="0">
                          <a:solidFill>
                            <a:schemeClr val="bg1"/>
                          </a:solidFill>
                          <a:latin typeface="Comic Sans MS" panose="030F0702030302020204" pitchFamily="66" charset="0"/>
                        </a:rPr>
                        <a:t>Darren Hassan, businessman from Adelaide</a:t>
                      </a:r>
                    </a:p>
                    <a:p>
                      <a:endParaRPr lang="en-AU" sz="1400" dirty="0">
                        <a:solidFill>
                          <a:schemeClr val="bg1"/>
                        </a:solidFill>
                        <a:latin typeface="Comic Sans MS" panose="030F0702030302020204" pitchFamily="66" charset="0"/>
                      </a:endParaRPr>
                    </a:p>
                    <a:p>
                      <a:endParaRPr lang="en-AU" sz="1400" dirty="0">
                        <a:solidFill>
                          <a:schemeClr val="bg1"/>
                        </a:solidFill>
                        <a:latin typeface="Comic Sans MS" panose="030F0702030302020204" pitchFamily="66" charset="0"/>
                      </a:endParaRPr>
                    </a:p>
                    <a:p>
                      <a:endParaRPr lang="en-AU" sz="1400" dirty="0">
                        <a:solidFill>
                          <a:schemeClr val="bg1"/>
                        </a:solidFill>
                        <a:latin typeface="Comic Sans MS" panose="030F0702030302020204" pitchFamily="66" charset="0"/>
                      </a:endParaRPr>
                    </a:p>
                    <a:p>
                      <a:endParaRPr lang="en-US" sz="1400" dirty="0">
                        <a:solidFill>
                          <a:schemeClr val="bg1"/>
                        </a:solidFill>
                        <a:latin typeface="Comic Sans MS" panose="030F0702030302020204" pitchFamily="66" charset="0"/>
                      </a:endParaRP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53774433"/>
                  </a:ext>
                </a:extLst>
              </a:tr>
              <a:tr h="1250477">
                <a:tc>
                  <a:txBody>
                    <a:bodyPr/>
                    <a:lstStyle/>
                    <a:p>
                      <a:r>
                        <a:rPr lang="en-AU" sz="1400" dirty="0">
                          <a:solidFill>
                            <a:schemeClr val="bg1"/>
                          </a:solidFill>
                          <a:latin typeface="Comic Sans MS" panose="030F0702030302020204" pitchFamily="66" charset="0"/>
                        </a:rPr>
                        <a:t>Raye Colbey, retired social worker from Inverbrackie, SA</a:t>
                      </a:r>
                    </a:p>
                    <a:p>
                      <a:endParaRPr lang="en-AU" sz="1400" dirty="0">
                        <a:solidFill>
                          <a:schemeClr val="bg1"/>
                        </a:solidFill>
                        <a:latin typeface="Comic Sans MS" panose="030F0702030302020204" pitchFamily="66" charset="0"/>
                      </a:endParaRPr>
                    </a:p>
                    <a:p>
                      <a:endParaRPr lang="en-AU" sz="1400" dirty="0">
                        <a:solidFill>
                          <a:schemeClr val="bg1"/>
                        </a:solidFill>
                        <a:latin typeface="Comic Sans MS" panose="030F0702030302020204" pitchFamily="66" charset="0"/>
                      </a:endParaRPr>
                    </a:p>
                    <a:p>
                      <a:endParaRPr lang="en-AU" sz="1400" dirty="0">
                        <a:solidFill>
                          <a:schemeClr val="bg1"/>
                        </a:solidFill>
                        <a:latin typeface="Comic Sans MS" panose="030F0702030302020204" pitchFamily="66" charset="0"/>
                      </a:endParaRPr>
                    </a:p>
                    <a:p>
                      <a:endParaRPr lang="en-US" sz="1400" dirty="0">
                        <a:solidFill>
                          <a:schemeClr val="bg1"/>
                        </a:solidFill>
                        <a:latin typeface="Comic Sans MS" panose="030F0702030302020204" pitchFamily="66" charset="0"/>
                      </a:endParaRP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00095219"/>
                  </a:ext>
                </a:extLst>
              </a:tr>
              <a:tr h="1250477">
                <a:tc>
                  <a:txBody>
                    <a:bodyPr/>
                    <a:lstStyle/>
                    <a:p>
                      <a:r>
                        <a:rPr lang="en-AU" sz="1400" dirty="0">
                          <a:solidFill>
                            <a:schemeClr val="bg1"/>
                          </a:solidFill>
                          <a:latin typeface="Comic Sans MS" panose="030F0702030302020204" pitchFamily="66" charset="0"/>
                        </a:rPr>
                        <a:t>Roderick Schneider, Financial planner from Brisbane</a:t>
                      </a:r>
                    </a:p>
                    <a:p>
                      <a:endParaRPr lang="en-AU" sz="1400" dirty="0">
                        <a:solidFill>
                          <a:schemeClr val="bg1"/>
                        </a:solidFill>
                        <a:latin typeface="Comic Sans MS" panose="030F0702030302020204" pitchFamily="66" charset="0"/>
                      </a:endParaRPr>
                    </a:p>
                    <a:p>
                      <a:endParaRPr lang="en-AU" sz="1400" dirty="0">
                        <a:solidFill>
                          <a:schemeClr val="bg1"/>
                        </a:solidFill>
                        <a:latin typeface="Comic Sans MS" panose="030F0702030302020204" pitchFamily="66" charset="0"/>
                      </a:endParaRPr>
                    </a:p>
                    <a:p>
                      <a:endParaRPr lang="en-US" sz="1400" dirty="0">
                        <a:solidFill>
                          <a:schemeClr val="bg1"/>
                        </a:solidFill>
                        <a:latin typeface="Comic Sans MS" panose="030F0702030302020204" pitchFamily="66" charset="0"/>
                      </a:endParaRP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12744209"/>
                  </a:ext>
                </a:extLst>
              </a:tr>
            </a:tbl>
          </a:graphicData>
        </a:graphic>
      </p:graphicFrame>
    </p:spTree>
    <p:extLst>
      <p:ext uri="{BB962C8B-B14F-4D97-AF65-F5344CB8AC3E}">
        <p14:creationId xmlns:p14="http://schemas.microsoft.com/office/powerpoint/2010/main" val="1448640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4624"/>
            <a:ext cx="8686800" cy="533400"/>
          </a:xfrm>
        </p:spPr>
        <p:txBody>
          <a:bodyPr/>
          <a:lstStyle/>
          <a:p>
            <a:r>
              <a:rPr lang="en-AU" dirty="0">
                <a:latin typeface="Comic Sans MS" panose="030F0702030302020204" pitchFamily="66" charset="0"/>
              </a:rPr>
              <a:t>Episode 1</a:t>
            </a:r>
          </a:p>
        </p:txBody>
      </p:sp>
      <p:sp>
        <p:nvSpPr>
          <p:cNvPr id="3" name="Content Placeholder 2"/>
          <p:cNvSpPr>
            <a:spLocks noGrp="1"/>
          </p:cNvSpPr>
          <p:nvPr>
            <p:ph idx="1"/>
          </p:nvPr>
        </p:nvSpPr>
        <p:spPr>
          <a:xfrm>
            <a:off x="395536" y="1844824"/>
            <a:ext cx="8352928" cy="4968552"/>
          </a:xfrm>
        </p:spPr>
        <p:txBody>
          <a:bodyPr/>
          <a:lstStyle/>
          <a:p>
            <a:r>
              <a:rPr lang="en-AU" sz="1800" u="sng" dirty="0">
                <a:latin typeface="Comic Sans MS" panose="030F0702030302020204" pitchFamily="66" charset="0"/>
              </a:rPr>
              <a:t>Episode One </a:t>
            </a:r>
            <a:r>
              <a:rPr lang="en-AU" sz="1800" dirty="0">
                <a:latin typeface="Comic Sans MS" panose="030F0702030302020204" pitchFamily="66" charset="0"/>
              </a:rPr>
              <a:t>the documentary opens with a montage of news footage and comments.</a:t>
            </a:r>
          </a:p>
          <a:p>
            <a:pPr lvl="1"/>
            <a:r>
              <a:rPr lang="en-AU" sz="1600" dirty="0">
                <a:latin typeface="Comic Sans MS" panose="030F0702030302020204" pitchFamily="66" charset="0"/>
              </a:rPr>
              <a:t>What information about the refugee issue does the footage tell you?</a:t>
            </a:r>
          </a:p>
          <a:p>
            <a:pPr lvl="1"/>
            <a:r>
              <a:rPr lang="en-AU" sz="1600" dirty="0">
                <a:latin typeface="Comic Sans MS" panose="030F0702030302020204" pitchFamily="66" charset="0"/>
              </a:rPr>
              <a:t>Why do you think the producers have chosen to open the documentary in this?</a:t>
            </a:r>
          </a:p>
          <a:p>
            <a:r>
              <a:rPr lang="en-AU" sz="1800" dirty="0">
                <a:latin typeface="Comic Sans MS" panose="030F0702030302020204" pitchFamily="66" charset="0"/>
              </a:rPr>
              <a:t>Next we meet the participants and learn their individual views.</a:t>
            </a:r>
          </a:p>
          <a:p>
            <a:pPr lvl="1"/>
            <a:r>
              <a:rPr lang="en-AU" sz="1600" dirty="0">
                <a:latin typeface="Comic Sans MS" panose="030F0702030302020204" pitchFamily="66" charset="0"/>
              </a:rPr>
              <a:t>Where do they first meet?</a:t>
            </a:r>
          </a:p>
          <a:p>
            <a:pPr lvl="1"/>
            <a:r>
              <a:rPr lang="en-AU" sz="1600" dirty="0">
                <a:latin typeface="Comic Sans MS" panose="030F0702030302020204" pitchFamily="66" charset="0"/>
              </a:rPr>
              <a:t>Why do you think location was chosen?</a:t>
            </a:r>
          </a:p>
          <a:p>
            <a:r>
              <a:rPr lang="en-AU" sz="1800" dirty="0">
                <a:latin typeface="Comic Sans MS" panose="030F0702030302020204" pitchFamily="66" charset="0"/>
              </a:rPr>
              <a:t>The participants break into two (2) groups</a:t>
            </a:r>
          </a:p>
          <a:p>
            <a:pPr lvl="1"/>
            <a:r>
              <a:rPr lang="en-AU" sz="1600" dirty="0">
                <a:latin typeface="Comic Sans MS" panose="030F0702030302020204" pitchFamily="66" charset="0"/>
              </a:rPr>
              <a:t>Raquel, Raye and Roderick visit newly settled refugees in New South Wales.</a:t>
            </a:r>
          </a:p>
          <a:p>
            <a:pPr lvl="2"/>
            <a:r>
              <a:rPr lang="en-AU" sz="1400" dirty="0">
                <a:latin typeface="Comic Sans MS" panose="030F0702030302020204" pitchFamily="66" charset="0"/>
              </a:rPr>
              <a:t>What is the background story of this family?</a:t>
            </a:r>
          </a:p>
          <a:p>
            <a:pPr lvl="2"/>
            <a:r>
              <a:rPr lang="en-AU" sz="1400" dirty="0">
                <a:latin typeface="Comic Sans MS" panose="030F0702030302020204" pitchFamily="66" charset="0"/>
              </a:rPr>
              <a:t>How did they arrive  in Australia</a:t>
            </a:r>
          </a:p>
          <a:p>
            <a:pPr lvl="1"/>
            <a:r>
              <a:rPr lang="en-AU" sz="1800" dirty="0">
                <a:latin typeface="Comic Sans MS" panose="030F0702030302020204" pitchFamily="66" charset="0"/>
              </a:rPr>
              <a:t>Adam, Darren and Gleny travel to Sydney to the home of another refugee family who arrived as illegal boat people</a:t>
            </a:r>
            <a:r>
              <a:rPr lang="en-AU" sz="2000" dirty="0">
                <a:latin typeface="Comic Sans MS" panose="030F0702030302020204" pitchFamily="66" charset="0"/>
              </a:rPr>
              <a:t>.</a:t>
            </a:r>
          </a:p>
          <a:p>
            <a:pPr lvl="2"/>
            <a:r>
              <a:rPr lang="en-AU" sz="1400" dirty="0">
                <a:latin typeface="Comic Sans MS" panose="030F0702030302020204" pitchFamily="66" charset="0"/>
              </a:rPr>
              <a:t>Who are the boat people and where do they come from?</a:t>
            </a:r>
          </a:p>
          <a:p>
            <a:pPr lvl="2"/>
            <a:r>
              <a:rPr lang="en-AU" sz="1400" dirty="0">
                <a:latin typeface="Comic Sans MS" panose="030F0702030302020204" pitchFamily="66" charset="0"/>
              </a:rPr>
              <a:t>Why is the family living in Australia without their families?</a:t>
            </a:r>
          </a:p>
          <a:p>
            <a:pPr marL="514350" lvl="1" indent="0">
              <a:buNone/>
            </a:pPr>
            <a:r>
              <a:rPr lang="en-AU" sz="1600" dirty="0">
                <a:latin typeface="Comic Sans MS" panose="030F0702030302020204" pitchFamily="66" charset="0"/>
              </a:rPr>
              <a:t>	</a:t>
            </a:r>
          </a:p>
          <a:p>
            <a:pPr lvl="1"/>
            <a:endParaRPr lang="en-AU" sz="1600" dirty="0">
              <a:latin typeface="Comic Sans MS" panose="030F0702030302020204" pitchFamily="66" charset="0"/>
            </a:endParaRPr>
          </a:p>
        </p:txBody>
      </p:sp>
      <p:pic>
        <p:nvPicPr>
          <p:cNvPr id="6" name="Picture 5">
            <a:extLst>
              <a:ext uri="{FF2B5EF4-FFF2-40B4-BE49-F238E27FC236}">
                <a16:creationId xmlns:a16="http://schemas.microsoft.com/office/drawing/2014/main" id="{564558FA-F164-42AE-ACE6-E0232B589EE8}"/>
              </a:ext>
            </a:extLst>
          </p:cNvPr>
          <p:cNvPicPr/>
          <p:nvPr/>
        </p:nvPicPr>
        <p:blipFill>
          <a:blip r:embed="rId2"/>
          <a:stretch>
            <a:fillRect/>
          </a:stretch>
        </p:blipFill>
        <p:spPr>
          <a:xfrm>
            <a:off x="6444208" y="0"/>
            <a:ext cx="2592288" cy="1628800"/>
          </a:xfrm>
          <a:prstGeom prst="rect">
            <a:avLst/>
          </a:prstGeom>
        </p:spPr>
      </p:pic>
      <p:pic>
        <p:nvPicPr>
          <p:cNvPr id="7" name="Picture 6">
            <a:extLst>
              <a:ext uri="{FF2B5EF4-FFF2-40B4-BE49-F238E27FC236}">
                <a16:creationId xmlns:a16="http://schemas.microsoft.com/office/drawing/2014/main" id="{DC1351BA-0AF6-4E0E-9E90-72DCC4D326ED}"/>
              </a:ext>
            </a:extLst>
          </p:cNvPr>
          <p:cNvPicPr/>
          <p:nvPr/>
        </p:nvPicPr>
        <p:blipFill>
          <a:blip r:embed="rId3"/>
          <a:stretch>
            <a:fillRect/>
          </a:stretch>
        </p:blipFill>
        <p:spPr>
          <a:xfrm>
            <a:off x="3275856" y="0"/>
            <a:ext cx="3024336" cy="1628800"/>
          </a:xfrm>
          <a:prstGeom prst="rect">
            <a:avLst/>
          </a:prstGeom>
        </p:spPr>
      </p:pic>
    </p:spTree>
    <p:extLst>
      <p:ext uri="{BB962C8B-B14F-4D97-AF65-F5344CB8AC3E}">
        <p14:creationId xmlns:p14="http://schemas.microsoft.com/office/powerpoint/2010/main" val="3839581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9832"/>
            <a:ext cx="3096344" cy="533400"/>
          </a:xfrm>
        </p:spPr>
        <p:txBody>
          <a:bodyPr/>
          <a:lstStyle/>
          <a:p>
            <a:r>
              <a:rPr lang="en-AU" dirty="0">
                <a:latin typeface="Comic Sans MS" panose="030F0702030302020204" pitchFamily="66" charset="0"/>
              </a:rPr>
              <a:t>Episode 2</a:t>
            </a:r>
          </a:p>
        </p:txBody>
      </p:sp>
      <p:sp>
        <p:nvSpPr>
          <p:cNvPr id="3" name="Content Placeholder 2"/>
          <p:cNvSpPr>
            <a:spLocks noGrp="1"/>
          </p:cNvSpPr>
          <p:nvPr>
            <p:ph idx="1"/>
          </p:nvPr>
        </p:nvSpPr>
        <p:spPr>
          <a:xfrm>
            <a:off x="324306" y="1412776"/>
            <a:ext cx="8784976" cy="5328592"/>
          </a:xfrm>
        </p:spPr>
        <p:txBody>
          <a:bodyPr/>
          <a:lstStyle/>
          <a:p>
            <a:r>
              <a:rPr lang="en-AU" sz="1800" u="sng" dirty="0">
                <a:latin typeface="Comic Sans MS" panose="030F0702030302020204" pitchFamily="66" charset="0"/>
              </a:rPr>
              <a:t>Episode Two </a:t>
            </a:r>
            <a:r>
              <a:rPr lang="en-AU" sz="1800" dirty="0">
                <a:latin typeface="Comic Sans MS" panose="030F0702030302020204" pitchFamily="66" charset="0"/>
              </a:rPr>
              <a:t>opens with the participants now in Malaysia. It is night. They have been move through a settlement where illegal refugees are living.</a:t>
            </a:r>
          </a:p>
          <a:p>
            <a:pPr lvl="1"/>
            <a:r>
              <a:rPr lang="en-AU" sz="1600" dirty="0">
                <a:latin typeface="Comic Sans MS" panose="030F0702030302020204" pitchFamily="66" charset="0"/>
              </a:rPr>
              <a:t>What are some of the reasons why these people have found their way to this settlement?</a:t>
            </a:r>
          </a:p>
          <a:p>
            <a:pPr lvl="1"/>
            <a:r>
              <a:rPr lang="en-AU" sz="1600" dirty="0">
                <a:latin typeface="Comic Sans MS" panose="030F0702030302020204" pitchFamily="66" charset="0"/>
              </a:rPr>
              <a:t>What medical facilities are available here?</a:t>
            </a:r>
          </a:p>
          <a:p>
            <a:r>
              <a:rPr lang="en-AU" sz="1800" dirty="0">
                <a:latin typeface="Comic Sans MS" panose="030F0702030302020204" pitchFamily="66" charset="0"/>
              </a:rPr>
              <a:t>These settlements are commonly located on outskirts of large towns. There is no United Nations camps (UNHCR) in Malaysia.</a:t>
            </a:r>
          </a:p>
          <a:p>
            <a:pPr lvl="1"/>
            <a:r>
              <a:rPr lang="en-AU" sz="1600" dirty="0">
                <a:latin typeface="Comic Sans MS" panose="030F0702030302020204" pitchFamily="66" charset="0"/>
              </a:rPr>
              <a:t>What is the availability of water here?</a:t>
            </a:r>
          </a:p>
          <a:p>
            <a:pPr lvl="1"/>
            <a:r>
              <a:rPr lang="en-AU" sz="1600" dirty="0">
                <a:latin typeface="Comic Sans MS" panose="030F0702030302020204" pitchFamily="66" charset="0"/>
              </a:rPr>
              <a:t>Why do you this think location was chosen?</a:t>
            </a:r>
          </a:p>
          <a:p>
            <a:r>
              <a:rPr lang="en-AU" sz="1800" dirty="0">
                <a:latin typeface="Comic Sans MS" panose="030F0702030302020204" pitchFamily="66" charset="0"/>
              </a:rPr>
              <a:t>Next the participants arrive in Kenya, East Africa. They have no security.</a:t>
            </a:r>
          </a:p>
          <a:p>
            <a:pPr lvl="2"/>
            <a:r>
              <a:rPr lang="en-AU" sz="1600" dirty="0">
                <a:latin typeface="Comic Sans MS" panose="030F0702030302020204" pitchFamily="66" charset="0"/>
              </a:rPr>
              <a:t>What is making the Australians anxious?</a:t>
            </a:r>
          </a:p>
          <a:p>
            <a:pPr lvl="2"/>
            <a:r>
              <a:rPr lang="en-AU" sz="1600" dirty="0">
                <a:latin typeface="Comic Sans MS" panose="030F0702030302020204" pitchFamily="66" charset="0"/>
              </a:rPr>
              <a:t>What information do they give when ‘checking in’?</a:t>
            </a:r>
          </a:p>
          <a:p>
            <a:pPr lvl="1"/>
            <a:r>
              <a:rPr lang="en-AU" sz="1800" dirty="0">
                <a:latin typeface="Comic Sans MS" panose="030F0702030302020204" pitchFamily="66" charset="0"/>
              </a:rPr>
              <a:t>Arriving at Kakuma Camp the Australians are confronted with some harsh realities of life.</a:t>
            </a:r>
          </a:p>
          <a:p>
            <a:pPr lvl="2"/>
            <a:r>
              <a:rPr lang="en-AU" sz="1600" dirty="0">
                <a:latin typeface="Comic Sans MS" panose="030F0702030302020204" pitchFamily="66" charset="0"/>
              </a:rPr>
              <a:t>Describe the housing sleeping conditions allocated to the Australians.</a:t>
            </a:r>
          </a:p>
          <a:p>
            <a:pPr lvl="2"/>
            <a:r>
              <a:rPr lang="en-AU" sz="1600" dirty="0">
                <a:latin typeface="Comic Sans MS" panose="030F0702030302020204" pitchFamily="66" charset="0"/>
              </a:rPr>
              <a:t>What foods are available in the store in Kakuma Camp?</a:t>
            </a:r>
          </a:p>
          <a:p>
            <a:pPr lvl="2"/>
            <a:r>
              <a:rPr lang="en-AU" sz="1600" dirty="0">
                <a:latin typeface="Comic Sans MS" panose="030F0702030302020204" pitchFamily="66" charset="0"/>
              </a:rPr>
              <a:t>How many nationalities are residing in Kakuma camp? Name 5 countries</a:t>
            </a:r>
            <a:r>
              <a:rPr lang="en-AU" sz="1400" dirty="0">
                <a:latin typeface="Comic Sans MS" panose="030F0702030302020204" pitchFamily="66" charset="0"/>
              </a:rPr>
              <a:t>.</a:t>
            </a:r>
            <a:r>
              <a:rPr lang="en-AU" sz="1600" dirty="0">
                <a:latin typeface="Comic Sans MS" panose="030F0702030302020204" pitchFamily="66" charset="0"/>
              </a:rPr>
              <a:t>	</a:t>
            </a:r>
          </a:p>
          <a:p>
            <a:pPr lvl="1"/>
            <a:endParaRPr lang="en-AU" sz="1600" dirty="0">
              <a:latin typeface="Comic Sans MS" panose="030F0702030302020204" pitchFamily="66" charset="0"/>
            </a:endParaRPr>
          </a:p>
        </p:txBody>
      </p:sp>
      <p:pic>
        <p:nvPicPr>
          <p:cNvPr id="8" name="Picture 7">
            <a:extLst>
              <a:ext uri="{FF2B5EF4-FFF2-40B4-BE49-F238E27FC236}">
                <a16:creationId xmlns:a16="http://schemas.microsoft.com/office/drawing/2014/main" id="{AE02AC88-630D-4D51-A1D2-09D59E63AE7E}"/>
              </a:ext>
            </a:extLst>
          </p:cNvPr>
          <p:cNvPicPr/>
          <p:nvPr/>
        </p:nvPicPr>
        <p:blipFill>
          <a:blip r:embed="rId2"/>
          <a:stretch>
            <a:fillRect/>
          </a:stretch>
        </p:blipFill>
        <p:spPr>
          <a:xfrm>
            <a:off x="3563888" y="24388"/>
            <a:ext cx="2664296" cy="1340768"/>
          </a:xfrm>
          <a:prstGeom prst="rect">
            <a:avLst/>
          </a:prstGeom>
        </p:spPr>
      </p:pic>
      <p:pic>
        <p:nvPicPr>
          <p:cNvPr id="9" name="Picture 8">
            <a:extLst>
              <a:ext uri="{FF2B5EF4-FFF2-40B4-BE49-F238E27FC236}">
                <a16:creationId xmlns:a16="http://schemas.microsoft.com/office/drawing/2014/main" id="{96AEA6D6-D353-46B7-BC5F-349ACA51302D}"/>
              </a:ext>
            </a:extLst>
          </p:cNvPr>
          <p:cNvPicPr/>
          <p:nvPr/>
        </p:nvPicPr>
        <p:blipFill>
          <a:blip r:embed="rId3"/>
          <a:stretch>
            <a:fillRect/>
          </a:stretch>
        </p:blipFill>
        <p:spPr>
          <a:xfrm>
            <a:off x="6444208" y="0"/>
            <a:ext cx="2437503" cy="137651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9832"/>
            <a:ext cx="3096344" cy="533400"/>
          </a:xfrm>
        </p:spPr>
        <p:txBody>
          <a:bodyPr/>
          <a:lstStyle/>
          <a:p>
            <a:r>
              <a:rPr lang="en-AU" dirty="0">
                <a:latin typeface="Comic Sans MS" panose="030F0702030302020204" pitchFamily="66" charset="0"/>
              </a:rPr>
              <a:t>Episode 3</a:t>
            </a:r>
          </a:p>
        </p:txBody>
      </p:sp>
      <p:sp>
        <p:nvSpPr>
          <p:cNvPr id="3" name="Content Placeholder 2"/>
          <p:cNvSpPr>
            <a:spLocks noGrp="1"/>
          </p:cNvSpPr>
          <p:nvPr>
            <p:ph idx="1"/>
          </p:nvPr>
        </p:nvSpPr>
        <p:spPr>
          <a:xfrm>
            <a:off x="107504" y="1340768"/>
            <a:ext cx="8784976" cy="5517232"/>
          </a:xfrm>
        </p:spPr>
        <p:txBody>
          <a:bodyPr/>
          <a:lstStyle/>
          <a:p>
            <a:r>
              <a:rPr lang="en-AU" sz="1800" u="sng" dirty="0">
                <a:latin typeface="Comic Sans MS" panose="030F0702030302020204" pitchFamily="66" charset="0"/>
              </a:rPr>
              <a:t>Episode Three </a:t>
            </a:r>
            <a:r>
              <a:rPr lang="en-AU" sz="1800" dirty="0">
                <a:latin typeface="Comic Sans MS" panose="030F0702030302020204" pitchFamily="66" charset="0"/>
              </a:rPr>
              <a:t>the participants are still in Kakuma Camp, with relative security.</a:t>
            </a:r>
          </a:p>
          <a:p>
            <a:pPr lvl="1"/>
            <a:r>
              <a:rPr lang="en-AU" sz="1600" dirty="0">
                <a:latin typeface="Comic Sans MS" panose="030F0702030302020204" pitchFamily="66" charset="0"/>
              </a:rPr>
              <a:t>What are the main religions and population of Kakuma Camp?</a:t>
            </a:r>
          </a:p>
          <a:p>
            <a:pPr lvl="1"/>
            <a:r>
              <a:rPr lang="en-AU" sz="1600" dirty="0">
                <a:latin typeface="Comic Sans MS" panose="030F0702030302020204" pitchFamily="66" charset="0"/>
              </a:rPr>
              <a:t>Describe how food is distributed?</a:t>
            </a:r>
          </a:p>
          <a:p>
            <a:r>
              <a:rPr lang="en-AU" sz="1800" dirty="0">
                <a:latin typeface="Comic Sans MS" panose="030F0702030302020204" pitchFamily="66" charset="0"/>
              </a:rPr>
              <a:t>In Amman, capital city of Jordan, Doctors Without Borders operates free those who cannot get medical help back in their homeland.</a:t>
            </a:r>
          </a:p>
          <a:p>
            <a:pPr lvl="1"/>
            <a:r>
              <a:rPr lang="en-AU" sz="1600" dirty="0">
                <a:latin typeface="Comic Sans MS" panose="030F0702030302020204" pitchFamily="66" charset="0"/>
              </a:rPr>
              <a:t>Describe the charity work of Doctors Without Borders?</a:t>
            </a:r>
          </a:p>
          <a:p>
            <a:pPr lvl="1"/>
            <a:r>
              <a:rPr lang="en-AU" sz="1600" dirty="0">
                <a:latin typeface="Comic Sans MS" panose="030F0702030302020204" pitchFamily="66" charset="0"/>
              </a:rPr>
              <a:t>Explain how their support helps restore hope for many refugees?</a:t>
            </a:r>
          </a:p>
          <a:p>
            <a:pPr lvl="1"/>
            <a:r>
              <a:rPr lang="en-AU" sz="1600" dirty="0">
                <a:latin typeface="Comic Sans MS" panose="030F0702030302020204" pitchFamily="66" charset="0"/>
              </a:rPr>
              <a:t>Why was the farewell from Kakuma an emotional time for the Australians?</a:t>
            </a:r>
          </a:p>
          <a:p>
            <a:r>
              <a:rPr lang="en-AU" sz="1800" dirty="0">
                <a:latin typeface="Comic Sans MS" panose="030F0702030302020204" pitchFamily="66" charset="0"/>
              </a:rPr>
              <a:t>In Jordan, the participants learn that the government welcomes Iraqis who have no legal status, but they cannot work or have access to medical treatment.</a:t>
            </a:r>
            <a:endParaRPr lang="en-AU" sz="1400" dirty="0">
              <a:latin typeface="Comic Sans MS" panose="030F0702030302020204" pitchFamily="66" charset="0"/>
            </a:endParaRPr>
          </a:p>
          <a:p>
            <a:pPr lvl="2"/>
            <a:r>
              <a:rPr lang="en-AU" sz="1600" dirty="0">
                <a:latin typeface="Comic Sans MS" panose="030F0702030302020204" pitchFamily="66" charset="0"/>
              </a:rPr>
              <a:t>How do the Iraqis support themselves if they cannot work?</a:t>
            </a:r>
          </a:p>
          <a:p>
            <a:r>
              <a:rPr lang="en-AU" sz="1800" dirty="0">
                <a:latin typeface="Comic Sans MS" panose="030F0702030302020204" pitchFamily="66" charset="0"/>
              </a:rPr>
              <a:t>Under the protection of the American Army in Baghdad, Adam, Darren and Gleny move from the Green Zone into the Red Zone.</a:t>
            </a:r>
          </a:p>
          <a:p>
            <a:pPr lvl="2"/>
            <a:r>
              <a:rPr lang="en-AU" sz="1600" dirty="0">
                <a:latin typeface="Comic Sans MS" panose="030F0702030302020204" pitchFamily="66" charset="0"/>
              </a:rPr>
              <a:t>Explain the difference between the Green Zone and the Red Zone?</a:t>
            </a:r>
          </a:p>
          <a:p>
            <a:pPr lvl="2"/>
            <a:r>
              <a:rPr lang="en-AU" sz="1600" dirty="0">
                <a:latin typeface="Comic Sans MS" panose="030F0702030302020204" pitchFamily="66" charset="0"/>
              </a:rPr>
              <a:t>How does the Baghdad experience help the Australians understand the boat people they met in Sydney?</a:t>
            </a:r>
          </a:p>
          <a:p>
            <a:pPr lvl="1"/>
            <a:endParaRPr lang="en-AU" sz="1600" dirty="0">
              <a:latin typeface="Comic Sans MS" panose="030F0702030302020204" pitchFamily="66" charset="0"/>
            </a:endParaRPr>
          </a:p>
        </p:txBody>
      </p:sp>
      <p:pic>
        <p:nvPicPr>
          <p:cNvPr id="6" name="Picture 5">
            <a:extLst>
              <a:ext uri="{FF2B5EF4-FFF2-40B4-BE49-F238E27FC236}">
                <a16:creationId xmlns:a16="http://schemas.microsoft.com/office/drawing/2014/main" id="{F200B091-8F45-4F4F-9FA1-CC97E9569669}"/>
              </a:ext>
            </a:extLst>
          </p:cNvPr>
          <p:cNvPicPr/>
          <p:nvPr/>
        </p:nvPicPr>
        <p:blipFill>
          <a:blip r:embed="rId2"/>
          <a:stretch>
            <a:fillRect/>
          </a:stretch>
        </p:blipFill>
        <p:spPr>
          <a:xfrm>
            <a:off x="3275856" y="7334"/>
            <a:ext cx="1728192" cy="1268760"/>
          </a:xfrm>
          <a:prstGeom prst="rect">
            <a:avLst/>
          </a:prstGeom>
        </p:spPr>
      </p:pic>
      <p:pic>
        <p:nvPicPr>
          <p:cNvPr id="7" name="Picture 6">
            <a:extLst>
              <a:ext uri="{FF2B5EF4-FFF2-40B4-BE49-F238E27FC236}">
                <a16:creationId xmlns:a16="http://schemas.microsoft.com/office/drawing/2014/main" id="{59D945A2-D9D4-465B-9CB7-387091D8EDE2}"/>
              </a:ext>
            </a:extLst>
          </p:cNvPr>
          <p:cNvPicPr/>
          <p:nvPr/>
        </p:nvPicPr>
        <p:blipFill>
          <a:blip r:embed="rId3"/>
          <a:stretch>
            <a:fillRect/>
          </a:stretch>
        </p:blipFill>
        <p:spPr>
          <a:xfrm>
            <a:off x="5292080" y="27570"/>
            <a:ext cx="2016224" cy="1300502"/>
          </a:xfrm>
          <a:prstGeom prst="rect">
            <a:avLst/>
          </a:prstGeom>
        </p:spPr>
      </p:pic>
      <p:pic>
        <p:nvPicPr>
          <p:cNvPr id="10" name="Picture 9">
            <a:extLst>
              <a:ext uri="{FF2B5EF4-FFF2-40B4-BE49-F238E27FC236}">
                <a16:creationId xmlns:a16="http://schemas.microsoft.com/office/drawing/2014/main" id="{8DF4DB08-043E-4AF7-9011-5576A52CB33F}"/>
              </a:ext>
            </a:extLst>
          </p:cNvPr>
          <p:cNvPicPr/>
          <p:nvPr/>
        </p:nvPicPr>
        <p:blipFill rotWithShape="1">
          <a:blip r:embed="rId4"/>
          <a:srcRect l="1034" t="18630" r="-1034" b="2145"/>
          <a:stretch/>
        </p:blipFill>
        <p:spPr>
          <a:xfrm>
            <a:off x="7696944" y="0"/>
            <a:ext cx="1447056" cy="1460284"/>
          </a:xfrm>
          <a:prstGeom prst="rect">
            <a:avLst/>
          </a:prstGeom>
        </p:spPr>
      </p:pic>
    </p:spTree>
    <p:extLst>
      <p:ext uri="{BB962C8B-B14F-4D97-AF65-F5344CB8AC3E}">
        <p14:creationId xmlns:p14="http://schemas.microsoft.com/office/powerpoint/2010/main" val="1037269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Thestructureofthetext&#10; ">
            <a:extLst>
              <a:ext uri="{FF2B5EF4-FFF2-40B4-BE49-F238E27FC236}">
                <a16:creationId xmlns:a16="http://schemas.microsoft.com/office/drawing/2014/main" id="{D97C5046-D9EA-42BC-A12A-F35F083CBC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086"/>
          <a:stretch/>
        </p:blipFill>
        <p:spPr bwMode="auto">
          <a:xfrm>
            <a:off x="-28654" y="-5136"/>
            <a:ext cx="9172654" cy="6858000"/>
          </a:xfrm>
          <a:prstGeom prst="rect">
            <a:avLst/>
          </a:prstGeom>
          <a:noFill/>
          <a:extLst>
            <a:ext uri="{909E8E84-426E-40DD-AFC4-6F175D3DCCD1}">
              <a14:hiddenFill xmlns:a14="http://schemas.microsoft.com/office/drawing/2010/main">
                <a:solidFill>
                  <a:srgbClr val="FFFFFF"/>
                </a:solidFill>
              </a14:hiddenFill>
            </a:ext>
          </a:extLst>
        </p:spPr>
      </p:pic>
      <p:sp>
        <p:nvSpPr>
          <p:cNvPr id="23" name="Title 1">
            <a:extLst>
              <a:ext uri="{FF2B5EF4-FFF2-40B4-BE49-F238E27FC236}">
                <a16:creationId xmlns:a16="http://schemas.microsoft.com/office/drawing/2014/main" id="{0392220C-B69C-42FD-80B6-4F65488AC337}"/>
              </a:ext>
            </a:extLst>
          </p:cNvPr>
          <p:cNvSpPr txBox="1">
            <a:spLocks/>
          </p:cNvSpPr>
          <p:nvPr/>
        </p:nvSpPr>
        <p:spPr bwMode="auto">
          <a:xfrm rot="16200000">
            <a:off x="-2574540" y="2979204"/>
            <a:ext cx="6264696" cy="1115616"/>
          </a:xfrm>
          <a:prstGeom prst="rect">
            <a:avLst/>
          </a:prstGeom>
          <a:noFill/>
          <a:ln w="9525">
            <a:noFill/>
            <a:miter lim="800000"/>
            <a:headEnd/>
            <a:tailEnd/>
          </a:ln>
          <a:effectLst/>
        </p:spPr>
        <p:txBody>
          <a:bodyPr vert="vert" wrap="square" lIns="91440" tIns="45720" rIns="91440" bIns="45720" numCol="1" anchor="ctr" anchorCtr="0" compatLnSpc="1">
            <a:prstTxWarp prst="textNoShape">
              <a:avLst/>
            </a:prstTxWarp>
            <a:normAutofit/>
          </a:bodyPr>
          <a:lstStyle>
            <a:lvl1pPr algn="l" rtl="0" eaLnBrk="1" fontAlgn="base" hangingPunct="1">
              <a:spcBef>
                <a:spcPct val="0"/>
              </a:spcBef>
              <a:spcAft>
                <a:spcPct val="0"/>
              </a:spcAft>
              <a:defRPr sz="4400">
                <a:solidFill>
                  <a:schemeClr val="bg1"/>
                </a:solidFill>
                <a:latin typeface="+mj-lt"/>
                <a:ea typeface="+mj-ea"/>
                <a:cs typeface="+mj-cs"/>
              </a:defRPr>
            </a:lvl1pPr>
            <a:lvl2pPr algn="l" rtl="0" eaLnBrk="1" fontAlgn="base" hangingPunct="1">
              <a:spcBef>
                <a:spcPct val="0"/>
              </a:spcBef>
              <a:spcAft>
                <a:spcPct val="0"/>
              </a:spcAft>
              <a:defRPr sz="4400">
                <a:solidFill>
                  <a:schemeClr val="bg1"/>
                </a:solidFill>
                <a:latin typeface="Microsoft Sans Serif" pitchFamily="34" charset="0"/>
              </a:defRPr>
            </a:lvl2pPr>
            <a:lvl3pPr algn="l" rtl="0" eaLnBrk="1" fontAlgn="base" hangingPunct="1">
              <a:spcBef>
                <a:spcPct val="0"/>
              </a:spcBef>
              <a:spcAft>
                <a:spcPct val="0"/>
              </a:spcAft>
              <a:defRPr sz="4400">
                <a:solidFill>
                  <a:schemeClr val="bg1"/>
                </a:solidFill>
                <a:latin typeface="Microsoft Sans Serif" pitchFamily="34" charset="0"/>
              </a:defRPr>
            </a:lvl3pPr>
            <a:lvl4pPr algn="l" rtl="0" eaLnBrk="1" fontAlgn="base" hangingPunct="1">
              <a:spcBef>
                <a:spcPct val="0"/>
              </a:spcBef>
              <a:spcAft>
                <a:spcPct val="0"/>
              </a:spcAft>
              <a:defRPr sz="4400">
                <a:solidFill>
                  <a:schemeClr val="bg1"/>
                </a:solidFill>
                <a:latin typeface="Microsoft Sans Serif" pitchFamily="34" charset="0"/>
              </a:defRPr>
            </a:lvl4pPr>
            <a:lvl5pPr algn="l" rtl="0" eaLnBrk="1" fontAlgn="base" hangingPunct="1">
              <a:spcBef>
                <a:spcPct val="0"/>
              </a:spcBef>
              <a:spcAft>
                <a:spcPct val="0"/>
              </a:spcAft>
              <a:defRPr sz="4400">
                <a:solidFill>
                  <a:schemeClr val="bg1"/>
                </a:solidFill>
                <a:latin typeface="Microsoft Sans Serif" pitchFamily="34" charset="0"/>
              </a:defRPr>
            </a:lvl5pPr>
            <a:lvl6pPr marL="457200" algn="l" rtl="0" eaLnBrk="1" fontAlgn="base" hangingPunct="1">
              <a:spcBef>
                <a:spcPct val="0"/>
              </a:spcBef>
              <a:spcAft>
                <a:spcPct val="0"/>
              </a:spcAft>
              <a:defRPr sz="4400">
                <a:solidFill>
                  <a:schemeClr val="bg1"/>
                </a:solidFill>
                <a:latin typeface="Microsoft Sans Serif" pitchFamily="34" charset="0"/>
              </a:defRPr>
            </a:lvl6pPr>
            <a:lvl7pPr marL="914400" algn="l" rtl="0" eaLnBrk="1" fontAlgn="base" hangingPunct="1">
              <a:spcBef>
                <a:spcPct val="0"/>
              </a:spcBef>
              <a:spcAft>
                <a:spcPct val="0"/>
              </a:spcAft>
              <a:defRPr sz="4400">
                <a:solidFill>
                  <a:schemeClr val="bg1"/>
                </a:solidFill>
                <a:latin typeface="Microsoft Sans Serif" pitchFamily="34" charset="0"/>
              </a:defRPr>
            </a:lvl7pPr>
            <a:lvl8pPr marL="1371600" algn="l" rtl="0" eaLnBrk="1" fontAlgn="base" hangingPunct="1">
              <a:spcBef>
                <a:spcPct val="0"/>
              </a:spcBef>
              <a:spcAft>
                <a:spcPct val="0"/>
              </a:spcAft>
              <a:defRPr sz="4400">
                <a:solidFill>
                  <a:schemeClr val="bg1"/>
                </a:solidFill>
                <a:latin typeface="Microsoft Sans Serif" pitchFamily="34" charset="0"/>
              </a:defRPr>
            </a:lvl8pPr>
            <a:lvl9pPr marL="1828800" algn="l" rtl="0" eaLnBrk="1" fontAlgn="base" hangingPunct="1">
              <a:spcBef>
                <a:spcPct val="0"/>
              </a:spcBef>
              <a:spcAft>
                <a:spcPct val="0"/>
              </a:spcAft>
              <a:defRPr sz="4400">
                <a:solidFill>
                  <a:schemeClr val="bg1"/>
                </a:solidFill>
                <a:latin typeface="Microsoft Sans Serif" pitchFamily="34" charset="0"/>
              </a:defRPr>
            </a:lvl9pPr>
          </a:lstStyle>
          <a:p>
            <a:r>
              <a:rPr lang="en-US" sz="2400" i="1" kern="0" dirty="0">
                <a:latin typeface="Comic Sans MS" panose="030F0702030302020204" pitchFamily="66" charset="0"/>
              </a:rPr>
              <a:t>Go Back to where you came from </a:t>
            </a:r>
            <a:r>
              <a:rPr lang="en-US" sz="2800" kern="0" dirty="0">
                <a:latin typeface="Comic Sans MS" panose="030F0702030302020204" pitchFamily="66" charset="0"/>
              </a:rPr>
              <a:t>– </a:t>
            </a:r>
            <a:r>
              <a:rPr lang="en-US" sz="2000" kern="0" dirty="0">
                <a:latin typeface="Comic Sans MS" panose="030F0702030302020204" pitchFamily="66" charset="0"/>
              </a:rPr>
              <a:t>recap episodes</a:t>
            </a:r>
            <a:endParaRPr lang="en-US" sz="2800" kern="0" dirty="0">
              <a:latin typeface="Comic Sans MS" panose="030F0702030302020204" pitchFamily="66" charset="0"/>
            </a:endParaRPr>
          </a:p>
        </p:txBody>
      </p:sp>
    </p:spTree>
    <p:extLst>
      <p:ext uri="{BB962C8B-B14F-4D97-AF65-F5344CB8AC3E}">
        <p14:creationId xmlns:p14="http://schemas.microsoft.com/office/powerpoint/2010/main" val="1176239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07A9-8581-4F45-B495-355B7FF8E17B}"/>
              </a:ext>
            </a:extLst>
          </p:cNvPr>
          <p:cNvSpPr>
            <a:spLocks noGrp="1"/>
          </p:cNvSpPr>
          <p:nvPr>
            <p:ph type="title"/>
          </p:nvPr>
        </p:nvSpPr>
        <p:spPr>
          <a:xfrm>
            <a:off x="436766" y="18383"/>
            <a:ext cx="8686800" cy="533400"/>
          </a:xfrm>
        </p:spPr>
        <p:txBody>
          <a:bodyPr/>
          <a:lstStyle/>
          <a:p>
            <a:r>
              <a:rPr lang="en-AU" sz="3200" b="1" i="0" dirty="0">
                <a:effectLst/>
                <a:latin typeface="Comic Sans MS" panose="030F0702030302020204" pitchFamily="66" charset="0"/>
              </a:rPr>
              <a:t>Go Back to Where You Came From</a:t>
            </a:r>
            <a:endParaRPr lang="en-US" sz="3200" dirty="0"/>
          </a:p>
        </p:txBody>
      </p:sp>
      <p:sp>
        <p:nvSpPr>
          <p:cNvPr id="5" name="Content Placeholder 4">
            <a:extLst>
              <a:ext uri="{FF2B5EF4-FFF2-40B4-BE49-F238E27FC236}">
                <a16:creationId xmlns:a16="http://schemas.microsoft.com/office/drawing/2014/main" id="{79319233-7C30-451D-9C49-17BF365B128E}"/>
              </a:ext>
            </a:extLst>
          </p:cNvPr>
          <p:cNvSpPr>
            <a:spLocks noGrp="1"/>
          </p:cNvSpPr>
          <p:nvPr>
            <p:ph idx="1"/>
          </p:nvPr>
        </p:nvSpPr>
        <p:spPr>
          <a:xfrm>
            <a:off x="395536" y="764704"/>
            <a:ext cx="8748464" cy="648072"/>
          </a:xfrm>
        </p:spPr>
        <p:txBody>
          <a:bodyPr/>
          <a:lstStyle/>
          <a:p>
            <a:pPr marL="0" indent="0" algn="ctr">
              <a:buNone/>
            </a:pPr>
            <a:r>
              <a:rPr lang="en-US" sz="1800" dirty="0">
                <a:latin typeface="Comic Sans MS" panose="030F0702030302020204" pitchFamily="66" charset="0"/>
              </a:rPr>
              <a:t>Use this table to identify and explain various documentary techniques used in </a:t>
            </a:r>
            <a:r>
              <a:rPr lang="en-US" sz="1800" i="1" dirty="0">
                <a:latin typeface="Comic Sans MS" panose="030F0702030302020204" pitchFamily="66" charset="0"/>
              </a:rPr>
              <a:t>Go Back to Where You Came From</a:t>
            </a:r>
          </a:p>
        </p:txBody>
      </p:sp>
      <p:graphicFrame>
        <p:nvGraphicFramePr>
          <p:cNvPr id="4" name="Table 4">
            <a:extLst>
              <a:ext uri="{FF2B5EF4-FFF2-40B4-BE49-F238E27FC236}">
                <a16:creationId xmlns:a16="http://schemas.microsoft.com/office/drawing/2014/main" id="{59FB9923-7634-4711-9F7E-4AD998C1B3B2}"/>
              </a:ext>
            </a:extLst>
          </p:cNvPr>
          <p:cNvGraphicFramePr>
            <a:graphicFrameLocks noGrp="1"/>
          </p:cNvGraphicFramePr>
          <p:nvPr>
            <p:extLst>
              <p:ext uri="{D42A27DB-BD31-4B8C-83A1-F6EECF244321}">
                <p14:modId xmlns:p14="http://schemas.microsoft.com/office/powerpoint/2010/main" val="2178040844"/>
              </p:ext>
            </p:extLst>
          </p:nvPr>
        </p:nvGraphicFramePr>
        <p:xfrm>
          <a:off x="107504" y="1460637"/>
          <a:ext cx="8928992" cy="5280730"/>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1979089681"/>
                    </a:ext>
                  </a:extLst>
                </a:gridCol>
                <a:gridCol w="3888432">
                  <a:extLst>
                    <a:ext uri="{9D8B030D-6E8A-4147-A177-3AD203B41FA5}">
                      <a16:colId xmlns:a16="http://schemas.microsoft.com/office/drawing/2014/main" val="4243267529"/>
                    </a:ext>
                  </a:extLst>
                </a:gridCol>
                <a:gridCol w="3096344">
                  <a:extLst>
                    <a:ext uri="{9D8B030D-6E8A-4147-A177-3AD203B41FA5}">
                      <a16:colId xmlns:a16="http://schemas.microsoft.com/office/drawing/2014/main" val="180424380"/>
                    </a:ext>
                  </a:extLst>
                </a:gridCol>
              </a:tblGrid>
              <a:tr h="420470">
                <a:tc gridSpan="3">
                  <a:txBody>
                    <a:bodyPr/>
                    <a:lstStyle/>
                    <a:p>
                      <a:pPr algn="ctr"/>
                      <a:r>
                        <a:rPr lang="en-US" sz="1800" dirty="0">
                          <a:latin typeface="Comic Sans MS" panose="030F0702030302020204" pitchFamily="66" charset="0"/>
                        </a:rPr>
                        <a:t>Documentary Technique Table</a:t>
                      </a:r>
                    </a:p>
                  </a:txBody>
                  <a:tcPr>
                    <a:no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13596830"/>
                  </a:ext>
                </a:extLst>
              </a:tr>
              <a:tr h="362822">
                <a:tc>
                  <a:txBody>
                    <a:bodyPr/>
                    <a:lstStyle/>
                    <a:p>
                      <a:pPr algn="ctr"/>
                      <a:r>
                        <a:rPr lang="en-US" sz="1600" dirty="0">
                          <a:solidFill>
                            <a:schemeClr val="bg1"/>
                          </a:solidFill>
                          <a:latin typeface="Comic Sans MS" panose="030F0702030302020204" pitchFamily="66" charset="0"/>
                        </a:rPr>
                        <a:t>Technique</a:t>
                      </a:r>
                    </a:p>
                  </a:txBody>
                  <a:tcPr>
                    <a:noFill/>
                  </a:tcPr>
                </a:tc>
                <a:tc>
                  <a:txBody>
                    <a:bodyPr/>
                    <a:lstStyle/>
                    <a:p>
                      <a:pPr algn="ctr"/>
                      <a:r>
                        <a:rPr lang="en-US" sz="1600" dirty="0">
                          <a:solidFill>
                            <a:schemeClr val="bg1"/>
                          </a:solidFill>
                          <a:latin typeface="Comic Sans MS" panose="030F0702030302020204" pitchFamily="66" charset="0"/>
                        </a:rPr>
                        <a:t>Example</a:t>
                      </a:r>
                    </a:p>
                  </a:txBody>
                  <a:tcPr>
                    <a:noFill/>
                  </a:tcPr>
                </a:tc>
                <a:tc>
                  <a:txBody>
                    <a:bodyPr/>
                    <a:lstStyle/>
                    <a:p>
                      <a:pPr algn="ctr"/>
                      <a:r>
                        <a:rPr lang="en-US" sz="1600" dirty="0">
                          <a:solidFill>
                            <a:schemeClr val="bg1"/>
                          </a:solidFill>
                          <a:latin typeface="Comic Sans MS" panose="030F0702030302020204" pitchFamily="66" charset="0"/>
                        </a:rPr>
                        <a:t>Effect</a:t>
                      </a:r>
                    </a:p>
                  </a:txBody>
                  <a:tcPr>
                    <a:noFill/>
                  </a:tcPr>
                </a:tc>
                <a:extLst>
                  <a:ext uri="{0D108BD9-81ED-4DB2-BD59-A6C34878D82A}">
                    <a16:rowId xmlns:a16="http://schemas.microsoft.com/office/drawing/2014/main" val="2299427463"/>
                  </a:ext>
                </a:extLst>
              </a:tr>
              <a:tr h="749573">
                <a:tc>
                  <a:txBody>
                    <a:bodyPr/>
                    <a:lstStyle/>
                    <a:p>
                      <a:pPr algn="ctr"/>
                      <a:r>
                        <a:rPr lang="en-US" sz="1400" dirty="0">
                          <a:solidFill>
                            <a:schemeClr val="bg1"/>
                          </a:solidFill>
                          <a:latin typeface="Comic Sans MS" panose="030F0702030302020204" pitchFamily="66" charset="0"/>
                        </a:rPr>
                        <a:t>Archival Footage</a:t>
                      </a:r>
                    </a:p>
                  </a:txBody>
                  <a:tcPr>
                    <a:noFill/>
                  </a:tcPr>
                </a:tc>
                <a:tc>
                  <a:txBody>
                    <a:bodyPr/>
                    <a:lstStyle/>
                    <a:p>
                      <a:pPr algn="ctr"/>
                      <a:endParaRPr lang="en-US" sz="1400" dirty="0">
                        <a:solidFill>
                          <a:schemeClr val="bg1"/>
                        </a:solidFill>
                        <a:latin typeface="Comic Sans MS" panose="030F0702030302020204" pitchFamily="66" charset="0"/>
                      </a:endParaRPr>
                    </a:p>
                  </a:txBody>
                  <a:tcPr>
                    <a:noFill/>
                  </a:tcPr>
                </a:tc>
                <a:tc>
                  <a:txBody>
                    <a:bodyPr/>
                    <a:lstStyle/>
                    <a:p>
                      <a:pPr algn="ctr"/>
                      <a:endParaRPr lang="en-US" sz="1400" dirty="0">
                        <a:solidFill>
                          <a:schemeClr val="bg1"/>
                        </a:solidFill>
                        <a:latin typeface="Comic Sans MS" panose="030F0702030302020204" pitchFamily="66" charset="0"/>
                      </a:endParaRPr>
                    </a:p>
                  </a:txBody>
                  <a:tcPr>
                    <a:noFill/>
                  </a:tcPr>
                </a:tc>
                <a:extLst>
                  <a:ext uri="{0D108BD9-81ED-4DB2-BD59-A6C34878D82A}">
                    <a16:rowId xmlns:a16="http://schemas.microsoft.com/office/drawing/2014/main" val="2700890413"/>
                  </a:ext>
                </a:extLst>
              </a:tr>
              <a:tr h="749573">
                <a:tc>
                  <a:txBody>
                    <a:bodyPr/>
                    <a:lstStyle/>
                    <a:p>
                      <a:pPr algn="ctr"/>
                      <a:r>
                        <a:rPr lang="en-US" sz="1400" dirty="0">
                          <a:solidFill>
                            <a:schemeClr val="bg1"/>
                          </a:solidFill>
                          <a:latin typeface="Comic Sans MS" panose="030F0702030302020204" pitchFamily="66" charset="0"/>
                        </a:rPr>
                        <a:t>Handheld cameras</a:t>
                      </a:r>
                    </a:p>
                  </a:txBody>
                  <a:tcPr>
                    <a:noFill/>
                  </a:tcPr>
                </a:tc>
                <a:tc>
                  <a:txBody>
                    <a:bodyPr/>
                    <a:lstStyle/>
                    <a:p>
                      <a:pPr algn="ctr"/>
                      <a:endParaRPr lang="en-US" sz="1400" dirty="0">
                        <a:solidFill>
                          <a:schemeClr val="bg1"/>
                        </a:solidFill>
                        <a:latin typeface="Comic Sans MS" panose="030F0702030302020204" pitchFamily="66" charset="0"/>
                      </a:endParaRPr>
                    </a:p>
                  </a:txBody>
                  <a:tcPr>
                    <a:noFill/>
                  </a:tcPr>
                </a:tc>
                <a:tc>
                  <a:txBody>
                    <a:bodyPr/>
                    <a:lstStyle/>
                    <a:p>
                      <a:pPr algn="ctr"/>
                      <a:endParaRPr lang="en-US" sz="1400" dirty="0">
                        <a:solidFill>
                          <a:schemeClr val="bg1"/>
                        </a:solidFill>
                        <a:latin typeface="Comic Sans MS" panose="030F0702030302020204" pitchFamily="66" charset="0"/>
                      </a:endParaRPr>
                    </a:p>
                  </a:txBody>
                  <a:tcPr>
                    <a:noFill/>
                  </a:tcPr>
                </a:tc>
                <a:extLst>
                  <a:ext uri="{0D108BD9-81ED-4DB2-BD59-A6C34878D82A}">
                    <a16:rowId xmlns:a16="http://schemas.microsoft.com/office/drawing/2014/main" val="1799559942"/>
                  </a:ext>
                </a:extLst>
              </a:tr>
              <a:tr h="749573">
                <a:tc>
                  <a:txBody>
                    <a:bodyPr/>
                    <a:lstStyle/>
                    <a:p>
                      <a:pPr algn="ctr"/>
                      <a:r>
                        <a:rPr lang="en-US" sz="1400" dirty="0">
                          <a:solidFill>
                            <a:schemeClr val="bg1"/>
                          </a:solidFill>
                          <a:latin typeface="Comic Sans MS" panose="030F0702030302020204" pitchFamily="66" charset="0"/>
                        </a:rPr>
                        <a:t>Voiceover narration</a:t>
                      </a:r>
                    </a:p>
                  </a:txBody>
                  <a:tcPr>
                    <a:noFill/>
                  </a:tcPr>
                </a:tc>
                <a:tc>
                  <a:txBody>
                    <a:bodyPr/>
                    <a:lstStyle/>
                    <a:p>
                      <a:pPr algn="ctr"/>
                      <a:endParaRPr lang="en-US" sz="1400" dirty="0">
                        <a:solidFill>
                          <a:schemeClr val="bg1"/>
                        </a:solidFill>
                        <a:latin typeface="Comic Sans MS" panose="030F0702030302020204" pitchFamily="66" charset="0"/>
                      </a:endParaRPr>
                    </a:p>
                  </a:txBody>
                  <a:tcPr>
                    <a:noFill/>
                  </a:tcPr>
                </a:tc>
                <a:tc>
                  <a:txBody>
                    <a:bodyPr/>
                    <a:lstStyle/>
                    <a:p>
                      <a:pPr algn="ctr"/>
                      <a:endParaRPr lang="en-US" sz="1400" dirty="0">
                        <a:solidFill>
                          <a:schemeClr val="bg1"/>
                        </a:solidFill>
                        <a:latin typeface="Comic Sans MS" panose="030F0702030302020204" pitchFamily="66" charset="0"/>
                      </a:endParaRPr>
                    </a:p>
                  </a:txBody>
                  <a:tcPr>
                    <a:noFill/>
                  </a:tcPr>
                </a:tc>
                <a:extLst>
                  <a:ext uri="{0D108BD9-81ED-4DB2-BD59-A6C34878D82A}">
                    <a16:rowId xmlns:a16="http://schemas.microsoft.com/office/drawing/2014/main" val="421956186"/>
                  </a:ext>
                </a:extLst>
              </a:tr>
              <a:tr h="749573">
                <a:tc>
                  <a:txBody>
                    <a:bodyPr/>
                    <a:lstStyle/>
                    <a:p>
                      <a:pPr algn="ctr"/>
                      <a:r>
                        <a:rPr lang="en-US" sz="1400" dirty="0">
                          <a:solidFill>
                            <a:schemeClr val="bg1"/>
                          </a:solidFill>
                          <a:latin typeface="Comic Sans MS" panose="030F0702030302020204" pitchFamily="66" charset="0"/>
                        </a:rPr>
                        <a:t>Statistics and Facts</a:t>
                      </a:r>
                    </a:p>
                  </a:txBody>
                  <a:tcPr>
                    <a:noFill/>
                  </a:tcPr>
                </a:tc>
                <a:tc>
                  <a:txBody>
                    <a:bodyPr/>
                    <a:lstStyle/>
                    <a:p>
                      <a:pPr algn="ctr"/>
                      <a:endParaRPr lang="en-US" sz="1400" dirty="0">
                        <a:solidFill>
                          <a:schemeClr val="bg1"/>
                        </a:solidFill>
                        <a:latin typeface="Comic Sans MS" panose="030F0702030302020204" pitchFamily="66" charset="0"/>
                      </a:endParaRPr>
                    </a:p>
                  </a:txBody>
                  <a:tcPr>
                    <a:noFill/>
                  </a:tcPr>
                </a:tc>
                <a:tc>
                  <a:txBody>
                    <a:bodyPr/>
                    <a:lstStyle/>
                    <a:p>
                      <a:pPr algn="ctr"/>
                      <a:endParaRPr lang="en-US" sz="1400" dirty="0">
                        <a:solidFill>
                          <a:schemeClr val="bg1"/>
                        </a:solidFill>
                        <a:latin typeface="Comic Sans MS" panose="030F0702030302020204" pitchFamily="66" charset="0"/>
                      </a:endParaRPr>
                    </a:p>
                  </a:txBody>
                  <a:tcPr>
                    <a:noFill/>
                  </a:tcPr>
                </a:tc>
                <a:extLst>
                  <a:ext uri="{0D108BD9-81ED-4DB2-BD59-A6C34878D82A}">
                    <a16:rowId xmlns:a16="http://schemas.microsoft.com/office/drawing/2014/main" val="499139938"/>
                  </a:ext>
                </a:extLst>
              </a:tr>
              <a:tr h="749573">
                <a:tc>
                  <a:txBody>
                    <a:bodyPr/>
                    <a:lstStyle/>
                    <a:p>
                      <a:pPr algn="ctr"/>
                      <a:r>
                        <a:rPr lang="en-AU" sz="1400" dirty="0">
                          <a:solidFill>
                            <a:schemeClr val="bg1"/>
                          </a:solidFill>
                          <a:latin typeface="Comic Sans MS" panose="030F0702030302020204" pitchFamily="66" charset="0"/>
                        </a:rPr>
                        <a:t>Interviews</a:t>
                      </a:r>
                      <a:endParaRPr lang="en-US" sz="1400" dirty="0">
                        <a:solidFill>
                          <a:schemeClr val="bg1"/>
                        </a:solidFill>
                        <a:latin typeface="Comic Sans MS" panose="030F0702030302020204" pitchFamily="66" charset="0"/>
                      </a:endParaRPr>
                    </a:p>
                  </a:txBody>
                  <a:tcPr>
                    <a:noFill/>
                  </a:tcPr>
                </a:tc>
                <a:tc>
                  <a:txBody>
                    <a:bodyPr/>
                    <a:lstStyle/>
                    <a:p>
                      <a:pPr algn="ctr"/>
                      <a:endParaRPr lang="en-US" sz="1400" dirty="0">
                        <a:solidFill>
                          <a:schemeClr val="bg1"/>
                        </a:solidFill>
                        <a:latin typeface="Comic Sans MS" panose="030F0702030302020204" pitchFamily="66" charset="0"/>
                      </a:endParaRPr>
                    </a:p>
                  </a:txBody>
                  <a:tcPr>
                    <a:noFill/>
                  </a:tcPr>
                </a:tc>
                <a:tc>
                  <a:txBody>
                    <a:bodyPr/>
                    <a:lstStyle/>
                    <a:p>
                      <a:pPr algn="ctr"/>
                      <a:endParaRPr lang="en-US" sz="1400" dirty="0">
                        <a:solidFill>
                          <a:schemeClr val="bg1"/>
                        </a:solidFill>
                        <a:latin typeface="Comic Sans MS" panose="030F0702030302020204" pitchFamily="66" charset="0"/>
                      </a:endParaRPr>
                    </a:p>
                  </a:txBody>
                  <a:tcPr>
                    <a:noFill/>
                  </a:tcPr>
                </a:tc>
                <a:extLst>
                  <a:ext uri="{0D108BD9-81ED-4DB2-BD59-A6C34878D82A}">
                    <a16:rowId xmlns:a16="http://schemas.microsoft.com/office/drawing/2014/main" val="459546065"/>
                  </a:ext>
                </a:extLst>
              </a:tr>
              <a:tr h="749573">
                <a:tc>
                  <a:txBody>
                    <a:bodyPr/>
                    <a:lstStyle/>
                    <a:p>
                      <a:pPr algn="ctr"/>
                      <a:r>
                        <a:rPr lang="en-AU" sz="1400" dirty="0">
                          <a:solidFill>
                            <a:schemeClr val="bg1"/>
                          </a:solidFill>
                          <a:latin typeface="Comic Sans MS" panose="030F0702030302020204" pitchFamily="66" charset="0"/>
                        </a:rPr>
                        <a:t>Real people</a:t>
                      </a:r>
                      <a:endParaRPr lang="en-US" sz="1400" dirty="0">
                        <a:solidFill>
                          <a:schemeClr val="bg1"/>
                        </a:solidFill>
                        <a:latin typeface="Comic Sans MS" panose="030F0702030302020204" pitchFamily="66" charset="0"/>
                      </a:endParaRPr>
                    </a:p>
                  </a:txBody>
                  <a:tcPr>
                    <a:noFill/>
                  </a:tcPr>
                </a:tc>
                <a:tc>
                  <a:txBody>
                    <a:bodyPr/>
                    <a:lstStyle/>
                    <a:p>
                      <a:pPr algn="ctr"/>
                      <a:endParaRPr lang="en-US" sz="1400" dirty="0">
                        <a:solidFill>
                          <a:schemeClr val="bg1"/>
                        </a:solidFill>
                        <a:latin typeface="Comic Sans MS" panose="030F0702030302020204" pitchFamily="66" charset="0"/>
                      </a:endParaRPr>
                    </a:p>
                  </a:txBody>
                  <a:tcPr>
                    <a:noFill/>
                  </a:tcPr>
                </a:tc>
                <a:tc>
                  <a:txBody>
                    <a:bodyPr/>
                    <a:lstStyle/>
                    <a:p>
                      <a:pPr algn="ctr"/>
                      <a:endParaRPr lang="en-US" sz="1400" dirty="0">
                        <a:solidFill>
                          <a:schemeClr val="bg1"/>
                        </a:solidFill>
                        <a:latin typeface="Comic Sans MS" panose="030F0702030302020204" pitchFamily="66" charset="0"/>
                      </a:endParaRPr>
                    </a:p>
                  </a:txBody>
                  <a:tcPr>
                    <a:noFill/>
                  </a:tcPr>
                </a:tc>
                <a:extLst>
                  <a:ext uri="{0D108BD9-81ED-4DB2-BD59-A6C34878D82A}">
                    <a16:rowId xmlns:a16="http://schemas.microsoft.com/office/drawing/2014/main" val="3157167122"/>
                  </a:ext>
                </a:extLst>
              </a:tr>
            </a:tbl>
          </a:graphicData>
        </a:graphic>
      </p:graphicFrame>
    </p:spTree>
    <p:extLst>
      <p:ext uri="{BB962C8B-B14F-4D97-AF65-F5344CB8AC3E}">
        <p14:creationId xmlns:p14="http://schemas.microsoft.com/office/powerpoint/2010/main" val="2191045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842547-0133-4562-B7D4-4C89A5E0A25F}"/>
              </a:ext>
            </a:extLst>
          </p:cNvPr>
          <p:cNvPicPr/>
          <p:nvPr/>
        </p:nvPicPr>
        <p:blipFill rotWithShape="1">
          <a:blip r:embed="rId2"/>
          <a:srcRect l="3029" r="7970" b="-2"/>
          <a:stretch/>
        </p:blipFill>
        <p:spPr>
          <a:xfrm>
            <a:off x="0" y="0"/>
            <a:ext cx="5486400" cy="4114800"/>
          </a:xfrm>
          <a:prstGeom prst="rect">
            <a:avLst/>
          </a:prstGeom>
          <a:noFill/>
        </p:spPr>
      </p:pic>
      <p:pic>
        <p:nvPicPr>
          <p:cNvPr id="8" name="Picture 7">
            <a:extLst>
              <a:ext uri="{FF2B5EF4-FFF2-40B4-BE49-F238E27FC236}">
                <a16:creationId xmlns:a16="http://schemas.microsoft.com/office/drawing/2014/main" id="{58D096B6-9B85-4463-BE0E-1E16004E1198}"/>
              </a:ext>
            </a:extLst>
          </p:cNvPr>
          <p:cNvPicPr/>
          <p:nvPr/>
        </p:nvPicPr>
        <p:blipFill>
          <a:blip r:embed="rId3"/>
          <a:stretch>
            <a:fillRect/>
          </a:stretch>
        </p:blipFill>
        <p:spPr>
          <a:xfrm>
            <a:off x="610" y="4077072"/>
            <a:ext cx="3779301" cy="2780928"/>
          </a:xfrm>
          <a:prstGeom prst="rect">
            <a:avLst/>
          </a:prstGeom>
        </p:spPr>
      </p:pic>
      <p:pic>
        <p:nvPicPr>
          <p:cNvPr id="10" name="Picture 9">
            <a:extLst>
              <a:ext uri="{FF2B5EF4-FFF2-40B4-BE49-F238E27FC236}">
                <a16:creationId xmlns:a16="http://schemas.microsoft.com/office/drawing/2014/main" id="{61DCDCC9-4013-491E-92A0-5E73487D2CA0}"/>
              </a:ext>
            </a:extLst>
          </p:cNvPr>
          <p:cNvPicPr/>
          <p:nvPr/>
        </p:nvPicPr>
        <p:blipFill>
          <a:blip r:embed="rId4"/>
          <a:stretch>
            <a:fillRect/>
          </a:stretch>
        </p:blipFill>
        <p:spPr>
          <a:xfrm>
            <a:off x="3707904" y="4121696"/>
            <a:ext cx="2880320" cy="2736304"/>
          </a:xfrm>
          <a:prstGeom prst="rect">
            <a:avLst/>
          </a:prstGeom>
        </p:spPr>
      </p:pic>
      <p:pic>
        <p:nvPicPr>
          <p:cNvPr id="12" name="Picture 11">
            <a:extLst>
              <a:ext uri="{FF2B5EF4-FFF2-40B4-BE49-F238E27FC236}">
                <a16:creationId xmlns:a16="http://schemas.microsoft.com/office/drawing/2014/main" id="{1EAF7613-7C9D-49CF-B5A3-C7EC62CF5CF5}"/>
              </a:ext>
            </a:extLst>
          </p:cNvPr>
          <p:cNvPicPr/>
          <p:nvPr/>
        </p:nvPicPr>
        <p:blipFill>
          <a:blip r:embed="rId5"/>
          <a:stretch>
            <a:fillRect/>
          </a:stretch>
        </p:blipFill>
        <p:spPr>
          <a:xfrm>
            <a:off x="5436096" y="0"/>
            <a:ext cx="3707904" cy="2420888"/>
          </a:xfrm>
          <a:prstGeom prst="rect">
            <a:avLst/>
          </a:prstGeom>
        </p:spPr>
      </p:pic>
      <p:pic>
        <p:nvPicPr>
          <p:cNvPr id="17" name="Picture 16">
            <a:extLst>
              <a:ext uri="{FF2B5EF4-FFF2-40B4-BE49-F238E27FC236}">
                <a16:creationId xmlns:a16="http://schemas.microsoft.com/office/drawing/2014/main" id="{314FDF82-43BB-4C16-A78F-DBA662A4B86A}"/>
              </a:ext>
            </a:extLst>
          </p:cNvPr>
          <p:cNvPicPr/>
          <p:nvPr/>
        </p:nvPicPr>
        <p:blipFill>
          <a:blip r:embed="rId6"/>
          <a:stretch>
            <a:fillRect/>
          </a:stretch>
        </p:blipFill>
        <p:spPr>
          <a:xfrm>
            <a:off x="6517132" y="4302224"/>
            <a:ext cx="2630051" cy="2564904"/>
          </a:xfrm>
          <a:prstGeom prst="rect">
            <a:avLst/>
          </a:prstGeom>
        </p:spPr>
      </p:pic>
      <p:pic>
        <p:nvPicPr>
          <p:cNvPr id="18" name="Picture 17">
            <a:extLst>
              <a:ext uri="{FF2B5EF4-FFF2-40B4-BE49-F238E27FC236}">
                <a16:creationId xmlns:a16="http://schemas.microsoft.com/office/drawing/2014/main" id="{244E2226-0B38-429A-AD31-FBBD9D721966}"/>
              </a:ext>
            </a:extLst>
          </p:cNvPr>
          <p:cNvPicPr/>
          <p:nvPr/>
        </p:nvPicPr>
        <p:blipFill>
          <a:blip r:embed="rId7"/>
          <a:stretch>
            <a:fillRect/>
          </a:stretch>
        </p:blipFill>
        <p:spPr>
          <a:xfrm>
            <a:off x="5426303" y="2420888"/>
            <a:ext cx="3707904" cy="2132856"/>
          </a:xfrm>
          <a:prstGeom prst="rect">
            <a:avLst/>
          </a:prstGeom>
        </p:spPr>
      </p:pic>
    </p:spTree>
    <p:extLst>
      <p:ext uri="{BB962C8B-B14F-4D97-AF65-F5344CB8AC3E}">
        <p14:creationId xmlns:p14="http://schemas.microsoft.com/office/powerpoint/2010/main" val="3765213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843808" y="29497"/>
            <a:ext cx="3600400" cy="496337"/>
          </a:xfrm>
        </p:spPr>
        <p:txBody>
          <a:bodyPr wrap="square" anchor="b">
            <a:noAutofit/>
          </a:bodyPr>
          <a:lstStyle/>
          <a:p>
            <a:r>
              <a:rPr lang="en-AU" sz="2400" dirty="0">
                <a:latin typeface="Comic Sans MS" panose="030F0702030302020204" pitchFamily="66" charset="0"/>
              </a:rPr>
              <a:t>Important Terminology</a:t>
            </a:r>
          </a:p>
        </p:txBody>
      </p:sp>
      <p:pic>
        <p:nvPicPr>
          <p:cNvPr id="190469" name="Picture 5" descr="C:\Users\Lynne\Desktop\somali_war_oct06.gif"/>
          <p:cNvPicPr>
            <a:picLocks noChangeAspect="1" noChangeArrowheads="1"/>
          </p:cNvPicPr>
          <p:nvPr/>
        </p:nvPicPr>
        <p:blipFill>
          <a:blip r:embed="rId3" cstate="print"/>
          <a:stretch>
            <a:fillRect/>
          </a:stretch>
        </p:blipFill>
        <p:spPr bwMode="auto">
          <a:xfrm>
            <a:off x="5076056" y="1004887"/>
            <a:ext cx="3989064" cy="5853113"/>
          </a:xfrm>
          <a:prstGeom prst="rect">
            <a:avLst/>
          </a:prstGeom>
          <a:noFill/>
        </p:spPr>
      </p:pic>
      <p:sp>
        <p:nvSpPr>
          <p:cNvPr id="60419" name="Rectangle 3"/>
          <p:cNvSpPr>
            <a:spLocks noGrp="1" noChangeArrowheads="1"/>
          </p:cNvSpPr>
          <p:nvPr>
            <p:ph type="body" sz="half" idx="2"/>
          </p:nvPr>
        </p:nvSpPr>
        <p:spPr>
          <a:xfrm>
            <a:off x="251520" y="980728"/>
            <a:ext cx="4536504" cy="5616624"/>
          </a:xfrm>
        </p:spPr>
        <p:txBody>
          <a:bodyPr wrap="square" anchor="t">
            <a:normAutofit fontScale="92500" lnSpcReduction="10000"/>
          </a:bodyPr>
          <a:lstStyle/>
          <a:p>
            <a:pPr>
              <a:buNone/>
            </a:pPr>
            <a:r>
              <a:rPr lang="en-AU" sz="2200" dirty="0">
                <a:latin typeface="Comic Sans MS" panose="030F0702030302020204" pitchFamily="66" charset="0"/>
              </a:rPr>
              <a:t>Research these words/terms on the internet. </a:t>
            </a:r>
          </a:p>
          <a:p>
            <a:pPr>
              <a:buNone/>
            </a:pPr>
            <a:r>
              <a:rPr lang="en-AU" sz="2200" dirty="0">
                <a:latin typeface="Comic Sans MS" panose="030F0702030302020204" pitchFamily="66" charset="0"/>
              </a:rPr>
              <a:t>Write their definitions for future reference.</a:t>
            </a:r>
          </a:p>
          <a:p>
            <a:pPr>
              <a:buNone/>
            </a:pPr>
            <a:endParaRPr lang="en-AU" sz="2200" dirty="0">
              <a:latin typeface="Comic Sans MS" panose="030F0702030302020204" pitchFamily="66" charset="0"/>
            </a:endParaRPr>
          </a:p>
          <a:p>
            <a:pPr marL="457200" indent="-457200">
              <a:buFont typeface="+mj-lt"/>
              <a:buAutoNum type="arabicPeriod"/>
            </a:pPr>
            <a:r>
              <a:rPr lang="en-AU" sz="2200" dirty="0">
                <a:latin typeface="Comic Sans MS" panose="030F0702030302020204" pitchFamily="66" charset="0"/>
              </a:rPr>
              <a:t>Illegal migrants</a:t>
            </a:r>
          </a:p>
          <a:p>
            <a:pPr marL="457200" indent="-457200">
              <a:buFont typeface="+mj-lt"/>
              <a:buAutoNum type="arabicPeriod"/>
            </a:pPr>
            <a:r>
              <a:rPr lang="en-AU" sz="2200" dirty="0">
                <a:latin typeface="Comic Sans MS" panose="030F0702030302020204" pitchFamily="66" charset="0"/>
              </a:rPr>
              <a:t>People smugglers</a:t>
            </a:r>
          </a:p>
          <a:p>
            <a:pPr marL="457200" indent="-457200">
              <a:buFont typeface="+mj-lt"/>
              <a:buAutoNum type="arabicPeriod"/>
            </a:pPr>
            <a:r>
              <a:rPr lang="en-AU" sz="2200" dirty="0">
                <a:latin typeface="Comic Sans MS" panose="030F0702030302020204" pitchFamily="66" charset="0"/>
              </a:rPr>
              <a:t>United Nations</a:t>
            </a:r>
          </a:p>
          <a:p>
            <a:pPr marL="457200" indent="-457200">
              <a:buFont typeface="+mj-lt"/>
              <a:buAutoNum type="arabicPeriod"/>
            </a:pPr>
            <a:r>
              <a:rPr lang="en-AU" sz="2200" dirty="0">
                <a:latin typeface="Comic Sans MS" panose="030F0702030302020204" pitchFamily="66" charset="0"/>
              </a:rPr>
              <a:t>Police raids</a:t>
            </a:r>
          </a:p>
          <a:p>
            <a:pPr marL="457200" indent="-457200">
              <a:buFont typeface="+mj-lt"/>
              <a:buAutoNum type="arabicPeriod"/>
            </a:pPr>
            <a:r>
              <a:rPr lang="en-AU" sz="2200" dirty="0">
                <a:latin typeface="Comic Sans MS" panose="030F0702030302020204" pitchFamily="66" charset="0"/>
              </a:rPr>
              <a:t>Slums/Settlement</a:t>
            </a:r>
          </a:p>
          <a:p>
            <a:pPr marL="457200" indent="-457200">
              <a:buFont typeface="+mj-lt"/>
              <a:buAutoNum type="arabicPeriod"/>
            </a:pPr>
            <a:r>
              <a:rPr lang="en-AU" sz="2200" dirty="0">
                <a:latin typeface="Comic Sans MS" panose="030F0702030302020204" pitchFamily="66" charset="0"/>
              </a:rPr>
              <a:t>Human settlement</a:t>
            </a:r>
          </a:p>
          <a:p>
            <a:pPr marL="457200" indent="-457200">
              <a:buFont typeface="+mj-lt"/>
              <a:buAutoNum type="arabicPeriod"/>
            </a:pPr>
            <a:r>
              <a:rPr lang="en-AU" sz="2200" dirty="0">
                <a:latin typeface="Comic Sans MS" panose="030F0702030302020204" pitchFamily="66" charset="0"/>
              </a:rPr>
              <a:t>Food distribution</a:t>
            </a:r>
          </a:p>
          <a:p>
            <a:pPr marL="457200" indent="-457200">
              <a:buFont typeface="+mj-lt"/>
              <a:buAutoNum type="arabicPeriod"/>
            </a:pPr>
            <a:r>
              <a:rPr lang="en-AU" sz="2200" dirty="0">
                <a:latin typeface="Comic Sans MS" panose="030F0702030302020204" pitchFamily="66" charset="0"/>
              </a:rPr>
              <a:t>Doctors without Borders</a:t>
            </a:r>
          </a:p>
          <a:p>
            <a:pPr marL="457200" indent="-457200">
              <a:buFont typeface="+mj-lt"/>
              <a:buAutoNum type="arabicPeriod"/>
            </a:pPr>
            <a:r>
              <a:rPr lang="en-AU" sz="2200" dirty="0">
                <a:latin typeface="Comic Sans MS" panose="030F0702030302020204" pitchFamily="66" charset="0"/>
              </a:rPr>
              <a:t>Civilians</a:t>
            </a:r>
          </a:p>
          <a:p>
            <a:pPr marL="457200" indent="-457200">
              <a:buFont typeface="+mj-lt"/>
              <a:buAutoNum type="arabicPeriod"/>
            </a:pPr>
            <a:r>
              <a:rPr lang="en-AU" sz="2200" dirty="0">
                <a:latin typeface="Comic Sans MS" panose="030F0702030302020204" pitchFamily="66" charset="0"/>
              </a:rPr>
              <a:t>Political turmoil</a:t>
            </a:r>
          </a:p>
          <a:p>
            <a:pPr marL="457200" indent="-457200">
              <a:buFont typeface="+mj-lt"/>
              <a:buAutoNum type="arabicPeriod"/>
            </a:pPr>
            <a:r>
              <a:rPr lang="en-AU" sz="2200" dirty="0">
                <a:latin typeface="Comic Sans MS" panose="030F0702030302020204" pitchFamily="66" charset="0"/>
              </a:rPr>
              <a:t>Combat operations</a:t>
            </a:r>
          </a:p>
          <a:p>
            <a:pPr marL="457200" indent="-457200">
              <a:buFont typeface="+mj-lt"/>
              <a:buAutoNum type="arabicPeriod"/>
            </a:pPr>
            <a:r>
              <a:rPr lang="en-AU" sz="2200" dirty="0">
                <a:latin typeface="Comic Sans MS" panose="030F0702030302020204" pitchFamily="66" charset="0"/>
              </a:rPr>
              <a:t>Displaced person</a:t>
            </a:r>
          </a:p>
          <a:p>
            <a:pPr marL="457200" indent="-457200">
              <a:buFont typeface="+mj-lt"/>
              <a:buAutoNum type="arabicPeriod"/>
            </a:pPr>
            <a:endParaRPr lang="en-AU" dirty="0"/>
          </a:p>
          <a:p>
            <a:pPr>
              <a:buNone/>
            </a:pPr>
            <a:endParaRPr lang="en-AU" dirty="0"/>
          </a:p>
        </p:txBody>
      </p:sp>
      <p:sp>
        <p:nvSpPr>
          <p:cNvPr id="10" name="TextBox 9">
            <a:extLst>
              <a:ext uri="{FF2B5EF4-FFF2-40B4-BE49-F238E27FC236}">
                <a16:creationId xmlns:a16="http://schemas.microsoft.com/office/drawing/2014/main" id="{69135723-5B7D-4ACE-8B54-09AE69496065}"/>
              </a:ext>
            </a:extLst>
          </p:cNvPr>
          <p:cNvSpPr txBox="1"/>
          <p:nvPr/>
        </p:nvSpPr>
        <p:spPr>
          <a:xfrm>
            <a:off x="179512" y="6596390"/>
            <a:ext cx="1512168" cy="261610"/>
          </a:xfrm>
          <a:prstGeom prst="rect">
            <a:avLst/>
          </a:prstGeom>
          <a:noFill/>
        </p:spPr>
        <p:txBody>
          <a:bodyPr wrap="square" rtlCol="0">
            <a:spAutoFit/>
          </a:bodyPr>
          <a:lstStyle/>
          <a:p>
            <a:pPr>
              <a:spcAft>
                <a:spcPts val="600"/>
              </a:spcAft>
            </a:pPr>
            <a:r>
              <a:rPr lang="en-US" sz="1100" dirty="0">
                <a:latin typeface="Comic Sans MS" panose="030F0702030302020204" pitchFamily="66" charset="0"/>
              </a:rPr>
              <a:t>imcreativeteacher™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907704" y="0"/>
            <a:ext cx="6934200" cy="715963"/>
          </a:xfrm>
        </p:spPr>
        <p:txBody>
          <a:bodyPr/>
          <a:lstStyle/>
          <a:p>
            <a:r>
              <a:rPr lang="en-AU" sz="3200" dirty="0">
                <a:solidFill>
                  <a:schemeClr val="tx1"/>
                </a:solidFill>
                <a:latin typeface="Comic Sans MS" panose="030F0702030302020204" pitchFamily="66" charset="0"/>
              </a:rPr>
              <a:t>Go Back and Review – Participants</a:t>
            </a:r>
          </a:p>
        </p:txBody>
      </p:sp>
      <p:sp>
        <p:nvSpPr>
          <p:cNvPr id="60419" name="Rectangle 3"/>
          <p:cNvSpPr>
            <a:spLocks noGrp="1" noChangeArrowheads="1"/>
          </p:cNvSpPr>
          <p:nvPr>
            <p:ph type="body" idx="1"/>
          </p:nvPr>
        </p:nvSpPr>
        <p:spPr>
          <a:xfrm>
            <a:off x="1835696" y="836712"/>
            <a:ext cx="7128792" cy="5832648"/>
          </a:xfrm>
        </p:spPr>
        <p:txBody>
          <a:bodyPr/>
          <a:lstStyle/>
          <a:p>
            <a:pPr>
              <a:lnSpc>
                <a:spcPct val="80000"/>
              </a:lnSpc>
              <a:buNone/>
            </a:pPr>
            <a:r>
              <a:rPr lang="en-US" altLang="ko-KR" sz="2000" dirty="0">
                <a:solidFill>
                  <a:schemeClr val="accent2">
                    <a:lumMod val="75000"/>
                  </a:schemeClr>
                </a:solidFill>
                <a:latin typeface="Comic Sans MS" panose="030F0702030302020204" pitchFamily="66" charset="0"/>
                <a:ea typeface="굴림" pitchFamily="34" charset="-127"/>
              </a:rPr>
              <a:t>Reflection</a:t>
            </a:r>
          </a:p>
          <a:p>
            <a:pPr>
              <a:lnSpc>
                <a:spcPct val="80000"/>
              </a:lnSpc>
              <a:buNone/>
            </a:pPr>
            <a:endParaRPr lang="en-US" altLang="ko-KR" sz="2000" dirty="0">
              <a:solidFill>
                <a:schemeClr val="tx1"/>
              </a:solidFill>
              <a:latin typeface="Comic Sans MS" panose="030F0702030302020204" pitchFamily="66" charset="0"/>
              <a:ea typeface="굴림" pitchFamily="34" charset="-127"/>
            </a:endParaRPr>
          </a:p>
          <a:p>
            <a:pPr>
              <a:lnSpc>
                <a:spcPct val="80000"/>
              </a:lnSpc>
            </a:pPr>
            <a:r>
              <a:rPr lang="en-AU" altLang="ko-KR" sz="2000" dirty="0">
                <a:solidFill>
                  <a:schemeClr val="tx1"/>
                </a:solidFill>
                <a:latin typeface="Comic Sans MS" panose="030F0702030302020204" pitchFamily="66" charset="0"/>
                <a:ea typeface="굴림" pitchFamily="34" charset="-127"/>
              </a:rPr>
              <a:t>How have the participants changed since their experience?</a:t>
            </a:r>
          </a:p>
          <a:p>
            <a:pPr>
              <a:lnSpc>
                <a:spcPct val="80000"/>
              </a:lnSpc>
            </a:pPr>
            <a:endParaRPr lang="en-AU" altLang="ko-KR" sz="2000" dirty="0">
              <a:solidFill>
                <a:schemeClr val="tx1"/>
              </a:solidFill>
              <a:latin typeface="Comic Sans MS" panose="030F0702030302020204" pitchFamily="66" charset="0"/>
              <a:ea typeface="굴림" pitchFamily="34" charset="-127"/>
            </a:endParaRPr>
          </a:p>
          <a:p>
            <a:pPr>
              <a:lnSpc>
                <a:spcPct val="80000"/>
              </a:lnSpc>
            </a:pPr>
            <a:r>
              <a:rPr lang="en-AU" sz="2000" dirty="0">
                <a:solidFill>
                  <a:schemeClr val="tx1"/>
                </a:solidFill>
                <a:latin typeface="Comic Sans MS" panose="030F0702030302020204" pitchFamily="66" charset="0"/>
                <a:ea typeface="굴림" pitchFamily="34" charset="-127"/>
              </a:rPr>
              <a:t>Which participants probably changed the most and explain briefly?</a:t>
            </a:r>
          </a:p>
          <a:p>
            <a:pPr>
              <a:lnSpc>
                <a:spcPct val="80000"/>
              </a:lnSpc>
              <a:buNone/>
            </a:pPr>
            <a:endParaRPr lang="en-AU" sz="2000" dirty="0">
              <a:solidFill>
                <a:schemeClr val="tx1"/>
              </a:solidFill>
              <a:latin typeface="Comic Sans MS" panose="030F0702030302020204" pitchFamily="66" charset="0"/>
              <a:ea typeface="굴림" pitchFamily="34" charset="-127"/>
            </a:endParaRPr>
          </a:p>
          <a:p>
            <a:pPr>
              <a:lnSpc>
                <a:spcPct val="80000"/>
              </a:lnSpc>
            </a:pPr>
            <a:r>
              <a:rPr lang="en-AU" sz="2000" dirty="0">
                <a:solidFill>
                  <a:schemeClr val="tx1"/>
                </a:solidFill>
                <a:latin typeface="Comic Sans MS" panose="030F0702030302020204" pitchFamily="66" charset="0"/>
                <a:ea typeface="굴림" pitchFamily="34" charset="-127"/>
              </a:rPr>
              <a:t>Did any of the participants not change their views? Explain</a:t>
            </a:r>
          </a:p>
          <a:p>
            <a:pPr>
              <a:lnSpc>
                <a:spcPct val="80000"/>
              </a:lnSpc>
              <a:buNone/>
            </a:pPr>
            <a:endParaRPr lang="en-AU" sz="2000" dirty="0">
              <a:solidFill>
                <a:schemeClr val="tx1"/>
              </a:solidFill>
              <a:latin typeface="Comic Sans MS" panose="030F0702030302020204" pitchFamily="66" charset="0"/>
              <a:ea typeface="굴림" pitchFamily="34" charset="-127"/>
            </a:endParaRPr>
          </a:p>
          <a:p>
            <a:pPr>
              <a:lnSpc>
                <a:spcPct val="80000"/>
              </a:lnSpc>
            </a:pPr>
            <a:r>
              <a:rPr lang="en-AU" sz="2000" dirty="0">
                <a:solidFill>
                  <a:schemeClr val="tx1"/>
                </a:solidFill>
                <a:latin typeface="Comic Sans MS" panose="030F0702030302020204" pitchFamily="66" charset="0"/>
                <a:ea typeface="굴림" pitchFamily="34" charset="-127"/>
              </a:rPr>
              <a:t>Which countries do asylum seekers, and refugees leave in order to be offered resettlement?</a:t>
            </a:r>
          </a:p>
          <a:p>
            <a:pPr>
              <a:lnSpc>
                <a:spcPct val="80000"/>
              </a:lnSpc>
            </a:pPr>
            <a:endParaRPr lang="en-AU" sz="2000" dirty="0">
              <a:solidFill>
                <a:schemeClr val="tx1"/>
              </a:solidFill>
              <a:latin typeface="Comic Sans MS" panose="030F0702030302020204" pitchFamily="66" charset="0"/>
              <a:ea typeface="굴림" pitchFamily="34" charset="-127"/>
            </a:endParaRPr>
          </a:p>
          <a:p>
            <a:pPr>
              <a:lnSpc>
                <a:spcPct val="80000"/>
              </a:lnSpc>
            </a:pPr>
            <a:r>
              <a:rPr lang="en-AU" sz="2000" dirty="0">
                <a:solidFill>
                  <a:schemeClr val="tx1"/>
                </a:solidFill>
                <a:latin typeface="Comic Sans MS" panose="030F0702030302020204" pitchFamily="66" charset="0"/>
                <a:ea typeface="굴림" pitchFamily="34" charset="-127"/>
              </a:rPr>
              <a:t>Why do people leave their homeland in order to seek asylum? List 3 reasons</a:t>
            </a:r>
          </a:p>
          <a:p>
            <a:pPr>
              <a:lnSpc>
                <a:spcPct val="80000"/>
              </a:lnSpc>
              <a:buNone/>
            </a:pPr>
            <a:endParaRPr lang="en-AU" sz="2000" dirty="0">
              <a:solidFill>
                <a:schemeClr val="tx1"/>
              </a:solidFill>
              <a:latin typeface="Comic Sans MS" panose="030F0702030302020204" pitchFamily="66" charset="0"/>
              <a:ea typeface="굴림" pitchFamily="34" charset="-127"/>
            </a:endParaRPr>
          </a:p>
          <a:p>
            <a:pPr>
              <a:lnSpc>
                <a:spcPct val="80000"/>
              </a:lnSpc>
            </a:pPr>
            <a:r>
              <a:rPr lang="en-AU" sz="2000" dirty="0">
                <a:solidFill>
                  <a:schemeClr val="tx1"/>
                </a:solidFill>
                <a:latin typeface="Comic Sans MS" panose="030F0702030302020204" pitchFamily="66" charset="0"/>
                <a:ea typeface="굴림" pitchFamily="34" charset="-127"/>
              </a:rPr>
              <a:t>As a result of your ‘experiences’ of the asylum seeker and refugee make a list your at least 10 things you have understood about ‘human experiences</a:t>
            </a:r>
            <a:r>
              <a:rPr lang="en-AU" sz="2000" dirty="0">
                <a:solidFill>
                  <a:schemeClr val="tx1"/>
                </a:solidFill>
                <a:latin typeface="18"/>
                <a:ea typeface="굴림" pitchFamily="34" charset="-127"/>
              </a:rPr>
              <a:t>’. </a:t>
            </a:r>
            <a:r>
              <a:rPr lang="en-AU" sz="1400" dirty="0">
                <a:solidFill>
                  <a:schemeClr val="tx1"/>
                </a:solidFill>
                <a:latin typeface="Comic Sans MS" panose="030F0702030302020204" pitchFamily="66" charset="0"/>
                <a:ea typeface="굴림" pitchFamily="34" charset="-127"/>
              </a:rPr>
              <a:t>(This will become notes for your essay question).</a:t>
            </a:r>
          </a:p>
          <a:p>
            <a:pPr>
              <a:lnSpc>
                <a:spcPct val="80000"/>
              </a:lnSpc>
              <a:buNone/>
            </a:pPr>
            <a:endParaRPr lang="en-AU" sz="2000" dirty="0">
              <a:solidFill>
                <a:schemeClr val="tx1"/>
              </a:solidFill>
              <a:latin typeface="18"/>
              <a:ea typeface="굴림" pitchFamily="34" charset="-127"/>
            </a:endParaRPr>
          </a:p>
          <a:p>
            <a:pPr>
              <a:lnSpc>
                <a:spcPct val="80000"/>
              </a:lnSpc>
              <a:buNone/>
            </a:pPr>
            <a:endParaRPr lang="en-AU" sz="2000" dirty="0">
              <a:solidFill>
                <a:schemeClr val="tx1"/>
              </a:solidFill>
              <a:latin typeface="18"/>
              <a:ea typeface="굴림" pitchFamily="34" charset="-127"/>
            </a:endParaRPr>
          </a:p>
          <a:p>
            <a:pPr>
              <a:lnSpc>
                <a:spcPct val="80000"/>
              </a:lnSpc>
            </a:pPr>
            <a:endParaRPr lang="en-AU" sz="2000" dirty="0">
              <a:solidFill>
                <a:schemeClr val="tx1"/>
              </a:solidFill>
              <a:latin typeface="18"/>
            </a:endParaRPr>
          </a:p>
          <a:p>
            <a:pPr>
              <a:lnSpc>
                <a:spcPct val="80000"/>
              </a:lnSpc>
            </a:pPr>
            <a:endParaRPr lang="en-AU" sz="2000" dirty="0">
              <a:solidFill>
                <a:schemeClr val="tx1"/>
              </a:solidFill>
              <a:latin typeface="18"/>
            </a:endParaRPr>
          </a:p>
        </p:txBody>
      </p:sp>
      <p:pic>
        <p:nvPicPr>
          <p:cNvPr id="4" name="Picture 3" descr="Raquel.jpg"/>
          <p:cNvPicPr>
            <a:picLocks noChangeAspect="1"/>
          </p:cNvPicPr>
          <p:nvPr/>
        </p:nvPicPr>
        <p:blipFill>
          <a:blip r:embed="rId4" cstate="print"/>
          <a:stretch>
            <a:fillRect/>
          </a:stretch>
        </p:blipFill>
        <p:spPr>
          <a:xfrm>
            <a:off x="7452320" y="620688"/>
            <a:ext cx="1451426" cy="817637"/>
          </a:xfrm>
          <a:prstGeom prst="rect">
            <a:avLst/>
          </a:prstGeom>
        </p:spPr>
      </p:pic>
      <p:pic>
        <p:nvPicPr>
          <p:cNvPr id="1026" name="Picture 2" descr="Go Back to Where You Came From (TV Series 2011–2015) - IMDb">
            <a:extLst>
              <a:ext uri="{FF2B5EF4-FFF2-40B4-BE49-F238E27FC236}">
                <a16:creationId xmlns:a16="http://schemas.microsoft.com/office/drawing/2014/main" id="{72B29D54-FF28-40A4-847A-36BCB53A836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504" y="2564904"/>
            <a:ext cx="1584176" cy="31855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atch Go Back To Where You Came From and Access Teaching Resources">
            <a:extLst>
              <a:ext uri="{FF2B5EF4-FFF2-40B4-BE49-F238E27FC236}">
                <a16:creationId xmlns:a16="http://schemas.microsoft.com/office/drawing/2014/main" id="{77D01FD2-6F4A-4448-9834-CB3F50494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512" y="5960480"/>
            <a:ext cx="1543495" cy="8682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 Back To Where You Came From - CJZ">
            <a:extLst>
              <a:ext uri="{FF2B5EF4-FFF2-40B4-BE49-F238E27FC236}">
                <a16:creationId xmlns:a16="http://schemas.microsoft.com/office/drawing/2014/main" id="{1F72EEF7-E5B2-40B7-A09A-E85F959DBDD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1520" y="548680"/>
            <a:ext cx="1244352" cy="10004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D2104A3-85E1-497A-A550-AD288A44FFD4}"/>
              </a:ext>
            </a:extLst>
          </p:cNvPr>
          <p:cNvSpPr txBox="1"/>
          <p:nvPr/>
        </p:nvSpPr>
        <p:spPr>
          <a:xfrm>
            <a:off x="6876256" y="6596583"/>
            <a:ext cx="1512168" cy="261610"/>
          </a:xfrm>
          <a:prstGeom prst="rect">
            <a:avLst/>
          </a:prstGeom>
          <a:noFill/>
        </p:spPr>
        <p:txBody>
          <a:bodyPr wrap="square" rtlCol="0">
            <a:spAutoFit/>
          </a:bodyPr>
          <a:lstStyle/>
          <a:p>
            <a:pPr>
              <a:spcAft>
                <a:spcPts val="600"/>
              </a:spcAft>
            </a:pPr>
            <a:r>
              <a:rPr lang="en-US" sz="1100" dirty="0">
                <a:latin typeface="Comic Sans MS" panose="030F0702030302020204" pitchFamily="66" charset="0"/>
              </a:rPr>
              <a:t>imcreativeteacher™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65962-E9EC-49FD-A8BE-3EC62760E061}"/>
              </a:ext>
            </a:extLst>
          </p:cNvPr>
          <p:cNvSpPr>
            <a:spLocks noGrp="1"/>
          </p:cNvSpPr>
          <p:nvPr>
            <p:ph type="title"/>
          </p:nvPr>
        </p:nvSpPr>
        <p:spPr>
          <a:xfrm>
            <a:off x="251520" y="44624"/>
            <a:ext cx="8686800" cy="533400"/>
          </a:xfrm>
        </p:spPr>
        <p:txBody>
          <a:bodyPr/>
          <a:lstStyle/>
          <a:p>
            <a:pPr>
              <a:tabLst>
                <a:tab pos="1071563" algn="l"/>
              </a:tabLst>
            </a:pPr>
            <a:br>
              <a:rPr lang="en-US" sz="4400" b="1" dirty="0">
                <a:solidFill>
                  <a:schemeClr val="bg1"/>
                </a:solidFill>
                <a:latin typeface="Comic Sans MS" panose="030F0702030302020204" pitchFamily="66" charset="0"/>
              </a:rPr>
            </a:br>
            <a:endParaRPr lang="en-US" dirty="0"/>
          </a:p>
        </p:txBody>
      </p:sp>
      <p:sp>
        <p:nvSpPr>
          <p:cNvPr id="3" name="Content Placeholder 2">
            <a:extLst>
              <a:ext uri="{FF2B5EF4-FFF2-40B4-BE49-F238E27FC236}">
                <a16:creationId xmlns:a16="http://schemas.microsoft.com/office/drawing/2014/main" id="{DAB5B0E6-6AF9-49FB-9B45-E6B1AF447014}"/>
              </a:ext>
            </a:extLst>
          </p:cNvPr>
          <p:cNvSpPr>
            <a:spLocks noGrp="1"/>
          </p:cNvSpPr>
          <p:nvPr>
            <p:ph idx="1"/>
          </p:nvPr>
        </p:nvSpPr>
        <p:spPr>
          <a:xfrm>
            <a:off x="107504" y="836712"/>
            <a:ext cx="8856984" cy="5904656"/>
          </a:xfrm>
        </p:spPr>
        <p:txBody>
          <a:bodyPr/>
          <a:lstStyle/>
          <a:p>
            <a:r>
              <a:rPr lang="en-AU" sz="1800" b="1" i="1" dirty="0">
                <a:effectLst/>
                <a:latin typeface="Comic Sans MS" panose="030F0702030302020204" pitchFamily="66" charset="0"/>
              </a:rPr>
              <a:t>Go back to where you came from</a:t>
            </a:r>
            <a:r>
              <a:rPr lang="en-AU" sz="1800" b="0" i="1" dirty="0">
                <a:effectLst/>
                <a:latin typeface="Comic Sans MS" panose="030F0702030302020204" pitchFamily="66" charset="0"/>
              </a:rPr>
              <a:t> </a:t>
            </a:r>
            <a:r>
              <a:rPr lang="en-AU" sz="1800" b="0" i="0" dirty="0">
                <a:effectLst/>
                <a:latin typeface="Comic Sans MS" panose="030F0702030302020204" pitchFamily="66" charset="0"/>
              </a:rPr>
              <a:t>is a three-part multimodal documentary series that looks at issues covering refuges and asylum seekers. Six Australian participants, having opposing views on refugees and asylum seekers, agreed to embark on a reverse journey.</a:t>
            </a:r>
            <a:br>
              <a:rPr lang="en-AU" sz="1800" dirty="0">
                <a:latin typeface="Comic Sans MS" panose="030F0702030302020204" pitchFamily="66" charset="0"/>
              </a:rPr>
            </a:br>
            <a:br>
              <a:rPr lang="en-AU" sz="1800" dirty="0">
                <a:latin typeface="Comic Sans MS" panose="030F0702030302020204" pitchFamily="66" charset="0"/>
              </a:rPr>
            </a:br>
            <a:r>
              <a:rPr lang="en-AU" sz="1800" b="0" i="0" dirty="0">
                <a:effectLst/>
                <a:latin typeface="Comic Sans MS" panose="030F0702030302020204" pitchFamily="66" charset="0"/>
              </a:rPr>
              <a:t>Cinematic techniques are used to intensify the scenes which also impacts the viewers emotions and how they view the participants.</a:t>
            </a:r>
            <a:br>
              <a:rPr lang="en-AU" sz="1800" dirty="0">
                <a:latin typeface="Comic Sans MS" panose="030F0702030302020204" pitchFamily="66" charset="0"/>
              </a:rPr>
            </a:br>
            <a:br>
              <a:rPr lang="en-AU" sz="1800" dirty="0">
                <a:latin typeface="Comic Sans MS" panose="030F0702030302020204" pitchFamily="66" charset="0"/>
              </a:rPr>
            </a:br>
            <a:r>
              <a:rPr lang="en-AU" sz="1800" b="0" i="0" dirty="0">
                <a:effectLst/>
                <a:latin typeface="Comic Sans MS" panose="030F0702030302020204" pitchFamily="66" charset="0"/>
              </a:rPr>
              <a:t>The struggle with adversity is a human experience that is shown in </a:t>
            </a:r>
            <a:r>
              <a:rPr lang="en-AU" sz="1800" b="0" i="1" dirty="0">
                <a:effectLst/>
                <a:latin typeface="Comic Sans MS" panose="030F0702030302020204" pitchFamily="66" charset="0"/>
                <a:hlinkClick r:id="rId2"/>
              </a:rPr>
              <a:t>Go Back to Where You Came From</a:t>
            </a:r>
            <a:r>
              <a:rPr lang="en-AU" sz="1800" b="0" i="0" dirty="0">
                <a:effectLst/>
                <a:latin typeface="Comic Sans MS" panose="030F0702030302020204" pitchFamily="66" charset="0"/>
              </a:rPr>
              <a:t>. Delving into global refugee crises can increase an awareness and understanding of the Global Refugee Crises.</a:t>
            </a:r>
          </a:p>
          <a:p>
            <a:pPr marL="0" indent="0">
              <a:buNone/>
            </a:pPr>
            <a:endParaRPr lang="en-AU" sz="1800" b="0" i="0" dirty="0">
              <a:effectLst/>
              <a:latin typeface="Comic Sans MS" panose="030F0702030302020204" pitchFamily="66" charset="0"/>
            </a:endParaRPr>
          </a:p>
          <a:p>
            <a:r>
              <a:rPr lang="en-AU" sz="1800" b="0" i="1" dirty="0">
                <a:effectLst/>
                <a:latin typeface="Comic Sans MS" panose="030F0702030302020204" pitchFamily="66" charset="0"/>
              </a:rPr>
              <a:t>Go Back To Where You Came</a:t>
            </a:r>
            <a:r>
              <a:rPr lang="en-AU" sz="1800" b="0" i="0" dirty="0">
                <a:effectLst/>
                <a:latin typeface="Comic Sans MS" panose="030F0702030302020204" pitchFamily="66" charset="0"/>
              </a:rPr>
              <a:t> From is one of the world’s most awarded television formats - winner of two Logie Awards, an AACTA Award, an International Emmy, and two Rose d’Or awards, as well as a UN Peace Award.</a:t>
            </a:r>
          </a:p>
          <a:p>
            <a:endParaRPr lang="en-AU" sz="1800" dirty="0">
              <a:latin typeface="Comic Sans MS" panose="030F0702030302020204" pitchFamily="66" charset="0"/>
            </a:endParaRPr>
          </a:p>
          <a:p>
            <a:r>
              <a:rPr lang="en-AU" sz="1800" b="0" i="0" dirty="0">
                <a:effectLst/>
                <a:latin typeface="Comic Sans MS" panose="030F0702030302020204" pitchFamily="66" charset="0"/>
              </a:rPr>
              <a:t>This resource </a:t>
            </a:r>
            <a:r>
              <a:rPr lang="en-AU" sz="1800" dirty="0">
                <a:latin typeface="Comic Sans MS" panose="030F0702030302020204" pitchFamily="66" charset="0"/>
              </a:rPr>
              <a:t>explores refugee crises, journeys and issues around the world.</a:t>
            </a:r>
          </a:p>
          <a:p>
            <a:r>
              <a:rPr lang="en-AU" sz="1800" b="0" i="0" dirty="0">
                <a:effectLst/>
                <a:latin typeface="Comic Sans MS" panose="030F0702030302020204" pitchFamily="66" charset="0"/>
                <a:hlinkClick r:id="" action="ppaction://noaction"/>
              </a:rPr>
              <a:t>Classroom recommendations before using material in your classroom.</a:t>
            </a:r>
            <a:endParaRPr lang="en-US" sz="1800" b="0" i="0" dirty="0">
              <a:effectLst/>
              <a:latin typeface="Comic Sans MS" panose="030F0702030302020204" pitchFamily="66" charset="0"/>
            </a:endParaRPr>
          </a:p>
          <a:p>
            <a:endParaRPr lang="en-AU" sz="1800" b="0" i="0" dirty="0">
              <a:effectLst/>
              <a:latin typeface="Comic Sans MS" panose="030F0702030302020204" pitchFamily="66" charset="0"/>
            </a:endParaRPr>
          </a:p>
        </p:txBody>
      </p:sp>
      <p:sp>
        <p:nvSpPr>
          <p:cNvPr id="4" name="TextBox 3">
            <a:extLst>
              <a:ext uri="{FF2B5EF4-FFF2-40B4-BE49-F238E27FC236}">
                <a16:creationId xmlns:a16="http://schemas.microsoft.com/office/drawing/2014/main" id="{3862504C-5355-441C-8AF3-53A8828258EE}"/>
              </a:ext>
            </a:extLst>
          </p:cNvPr>
          <p:cNvSpPr txBox="1"/>
          <p:nvPr/>
        </p:nvSpPr>
        <p:spPr>
          <a:xfrm>
            <a:off x="1384269" y="18309"/>
            <a:ext cx="6120680" cy="707886"/>
          </a:xfrm>
          <a:prstGeom prst="rect">
            <a:avLst/>
          </a:prstGeom>
          <a:noFill/>
        </p:spPr>
        <p:txBody>
          <a:bodyPr wrap="square" rtlCol="0">
            <a:spAutoFit/>
          </a:bodyPr>
          <a:lstStyle/>
          <a:p>
            <a:pPr algn="ctr"/>
            <a:r>
              <a:rPr lang="en-US" sz="2000" b="1" dirty="0">
                <a:solidFill>
                  <a:schemeClr val="bg1"/>
                </a:solidFill>
                <a:latin typeface="Comic Sans MS" panose="030F0702030302020204" pitchFamily="66" charset="0"/>
              </a:rPr>
              <a:t>A journey in reverse to that which refugees have taken to seek asylum</a:t>
            </a:r>
          </a:p>
        </p:txBody>
      </p:sp>
      <p:sp>
        <p:nvSpPr>
          <p:cNvPr id="5" name="TextBox 4">
            <a:extLst>
              <a:ext uri="{FF2B5EF4-FFF2-40B4-BE49-F238E27FC236}">
                <a16:creationId xmlns:a16="http://schemas.microsoft.com/office/drawing/2014/main" id="{FD74E763-21BC-4EC6-9B7D-31A86558FAB2}"/>
              </a:ext>
            </a:extLst>
          </p:cNvPr>
          <p:cNvSpPr txBox="1"/>
          <p:nvPr/>
        </p:nvSpPr>
        <p:spPr>
          <a:xfrm>
            <a:off x="2267744" y="6309320"/>
            <a:ext cx="4464496" cy="461665"/>
          </a:xfrm>
          <a:prstGeom prst="rect">
            <a:avLst/>
          </a:prstGeom>
          <a:noFill/>
        </p:spPr>
        <p:txBody>
          <a:bodyPr wrap="square" rtlCol="0">
            <a:spAutoFit/>
          </a:bodyPr>
          <a:lstStyle/>
          <a:p>
            <a:pPr algn="ctr"/>
            <a:r>
              <a:rPr lang="en-US" sz="1200" dirty="0">
                <a:solidFill>
                  <a:schemeClr val="accent2">
                    <a:lumMod val="75000"/>
                  </a:schemeClr>
                </a:solidFill>
                <a:latin typeface="Comic Sans MS" panose="030F0702030302020204" pitchFamily="66" charset="0"/>
              </a:rPr>
              <a:t>“</a:t>
            </a:r>
            <a:r>
              <a:rPr lang="en-US" sz="1200" dirty="0">
                <a:solidFill>
                  <a:schemeClr val="bg1"/>
                </a:solidFill>
                <a:latin typeface="Comic Sans MS" panose="030F0702030302020204" pitchFamily="66" charset="0"/>
              </a:rPr>
              <a:t>Education is the most powerful weapon which you can use to change the world.”  </a:t>
            </a:r>
            <a:r>
              <a:rPr lang="en-US" sz="1200" dirty="0">
                <a:solidFill>
                  <a:srgbClr val="040E08"/>
                </a:solidFill>
                <a:latin typeface="Comic Sans MS" panose="030F0702030302020204" pitchFamily="66" charset="0"/>
              </a:rPr>
              <a:t>Nelson Mandela</a:t>
            </a:r>
          </a:p>
        </p:txBody>
      </p:sp>
    </p:spTree>
    <p:extLst>
      <p:ext uri="{BB962C8B-B14F-4D97-AF65-F5344CB8AC3E}">
        <p14:creationId xmlns:p14="http://schemas.microsoft.com/office/powerpoint/2010/main" val="198099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16632"/>
            <a:ext cx="8084680" cy="533400"/>
          </a:xfrm>
        </p:spPr>
        <p:txBody>
          <a:bodyPr wrap="square" anchor="ctr">
            <a:normAutofit/>
          </a:bodyPr>
          <a:lstStyle/>
          <a:p>
            <a:pPr>
              <a:lnSpc>
                <a:spcPct val="90000"/>
              </a:lnSpc>
            </a:pPr>
            <a:r>
              <a:rPr lang="en-AU" sz="2800" b="1" i="0" dirty="0">
                <a:effectLst/>
                <a:latin typeface="Comic Sans MS" panose="030F0702030302020204" pitchFamily="66" charset="0"/>
              </a:rPr>
              <a:t>Go Back to Where You Came From - Analysis</a:t>
            </a:r>
            <a:endParaRPr lang="en-AU" sz="2400" dirty="0"/>
          </a:p>
        </p:txBody>
      </p:sp>
      <p:pic>
        <p:nvPicPr>
          <p:cNvPr id="8" name="Picture 2">
            <a:extLst>
              <a:ext uri="{FF2B5EF4-FFF2-40B4-BE49-F238E27FC236}">
                <a16:creationId xmlns:a16="http://schemas.microsoft.com/office/drawing/2014/main" id="{0FC8C35C-0F9F-4DBB-8E02-D0E08B0B92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47" r="48846" b="-2"/>
          <a:stretch/>
        </p:blipFill>
        <p:spPr bwMode="auto">
          <a:xfrm>
            <a:off x="179512" y="1052736"/>
            <a:ext cx="3352800" cy="43243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half" idx="2"/>
          </p:nvPr>
        </p:nvSpPr>
        <p:spPr>
          <a:xfrm>
            <a:off x="3635896" y="1124744"/>
            <a:ext cx="5508104" cy="5400600"/>
          </a:xfrm>
        </p:spPr>
        <p:txBody>
          <a:bodyPr wrap="square" anchor="t">
            <a:normAutofit fontScale="92500" lnSpcReduction="10000"/>
          </a:bodyPr>
          <a:lstStyle/>
          <a:p>
            <a:pPr>
              <a:lnSpc>
                <a:spcPct val="90000"/>
              </a:lnSpc>
            </a:pPr>
            <a:r>
              <a:rPr lang="en-AU" sz="2400" dirty="0">
                <a:latin typeface="Comic Sans MS" panose="030F0702030302020204" pitchFamily="66" charset="0"/>
              </a:rPr>
              <a:t>Understanding graphics and narration</a:t>
            </a:r>
          </a:p>
          <a:p>
            <a:pPr lvl="1">
              <a:lnSpc>
                <a:spcPct val="90000"/>
              </a:lnSpc>
            </a:pPr>
            <a:r>
              <a:rPr lang="en-AU" u="sng" dirty="0">
                <a:latin typeface="Comic Sans MS" panose="030F0702030302020204" pitchFamily="66" charset="0"/>
              </a:rPr>
              <a:t>Graphics</a:t>
            </a:r>
            <a:r>
              <a:rPr lang="en-AU" dirty="0">
                <a:latin typeface="Comic Sans MS" panose="030F0702030302020204" pitchFamily="66" charset="0"/>
              </a:rPr>
              <a:t> are images, pictures, maps, graphs, symbols and visual prompts which engage and connect with the audience.</a:t>
            </a:r>
          </a:p>
          <a:p>
            <a:pPr lvl="1">
              <a:lnSpc>
                <a:spcPct val="90000"/>
              </a:lnSpc>
            </a:pPr>
            <a:r>
              <a:rPr lang="en-AU" dirty="0">
                <a:latin typeface="Comic Sans MS" panose="030F0702030302020204" pitchFamily="66" charset="0"/>
              </a:rPr>
              <a:t>The effects of using graphics, visual prompts and evidence enables the audience to understanding and interpret events. </a:t>
            </a:r>
          </a:p>
          <a:p>
            <a:pPr lvl="1">
              <a:lnSpc>
                <a:spcPct val="90000"/>
              </a:lnSpc>
            </a:pPr>
            <a:r>
              <a:rPr lang="en-AU" dirty="0">
                <a:latin typeface="Comic Sans MS" panose="030F0702030302020204" pitchFamily="66" charset="0"/>
              </a:rPr>
              <a:t>They help clarify information and situations e.g.</a:t>
            </a:r>
          </a:p>
          <a:p>
            <a:pPr lvl="2">
              <a:lnSpc>
                <a:spcPct val="90000"/>
              </a:lnSpc>
            </a:pPr>
            <a:r>
              <a:rPr lang="en-AU" sz="2400" dirty="0">
                <a:latin typeface="Comic Sans MS" panose="030F0702030302020204" pitchFamily="66" charset="0"/>
              </a:rPr>
              <a:t>Graphs</a:t>
            </a:r>
          </a:p>
          <a:p>
            <a:pPr lvl="1">
              <a:lnSpc>
                <a:spcPct val="90000"/>
              </a:lnSpc>
            </a:pPr>
            <a:r>
              <a:rPr lang="en-AU" u="sng" dirty="0">
                <a:latin typeface="Comic Sans MS" panose="030F0702030302020204" pitchFamily="66" charset="0"/>
              </a:rPr>
              <a:t>Narration</a:t>
            </a:r>
            <a:r>
              <a:rPr lang="en-AU" dirty="0">
                <a:latin typeface="Comic Sans MS" panose="030F0702030302020204" pitchFamily="66" charset="0"/>
              </a:rPr>
              <a:t> – leads the audience through the information/facts/topics of the documentary as a way of offering insight for persuasion.</a:t>
            </a:r>
          </a:p>
          <a:p>
            <a:pPr lvl="1">
              <a:lnSpc>
                <a:spcPct val="90000"/>
              </a:lnSpc>
            </a:pPr>
            <a:endParaRPr lang="en-AU" sz="1300" dirty="0"/>
          </a:p>
          <a:p>
            <a:pPr lvl="1">
              <a:lnSpc>
                <a:spcPct val="90000"/>
              </a:lnSpc>
            </a:pPr>
            <a:endParaRPr lang="en-AU" sz="1300" dirty="0"/>
          </a:p>
        </p:txBody>
      </p:sp>
      <p:sp>
        <p:nvSpPr>
          <p:cNvPr id="5" name="TextBox 4">
            <a:extLst>
              <a:ext uri="{FF2B5EF4-FFF2-40B4-BE49-F238E27FC236}">
                <a16:creationId xmlns:a16="http://schemas.microsoft.com/office/drawing/2014/main" id="{B47B4FB4-4206-42ED-B367-EB4E0C73EA24}"/>
              </a:ext>
            </a:extLst>
          </p:cNvPr>
          <p:cNvSpPr txBox="1"/>
          <p:nvPr/>
        </p:nvSpPr>
        <p:spPr>
          <a:xfrm>
            <a:off x="323528" y="5517232"/>
            <a:ext cx="3384376" cy="1107996"/>
          </a:xfrm>
          <a:prstGeom prst="rect">
            <a:avLst/>
          </a:prstGeom>
          <a:noFill/>
        </p:spPr>
        <p:txBody>
          <a:bodyPr wrap="square" rtlCol="0">
            <a:spAutoFit/>
          </a:bodyPr>
          <a:lstStyle/>
          <a:p>
            <a:r>
              <a:rPr lang="en-AU" sz="1100" b="0" i="0" dirty="0">
                <a:solidFill>
                  <a:schemeClr val="bg1"/>
                </a:solidFill>
                <a:effectLst/>
                <a:latin typeface="Comic Sans MS" panose="030F0702030302020204" pitchFamily="66" charset="0"/>
              </a:rPr>
              <a:t>One of the more memorable examples of </a:t>
            </a:r>
            <a:r>
              <a:rPr lang="en-AU" sz="1100" b="0" i="1" dirty="0">
                <a:solidFill>
                  <a:schemeClr val="bg1"/>
                </a:solidFill>
                <a:effectLst/>
                <a:latin typeface="Comic Sans MS" panose="030F0702030302020204" pitchFamily="66" charset="0"/>
              </a:rPr>
              <a:t>mise en scene</a:t>
            </a:r>
            <a:r>
              <a:rPr lang="en-AU" sz="1100" b="0" i="0" dirty="0">
                <a:solidFill>
                  <a:schemeClr val="bg1"/>
                </a:solidFill>
                <a:effectLst/>
                <a:latin typeface="Comic Sans MS" panose="030F0702030302020204" pitchFamily="66" charset="0"/>
              </a:rPr>
              <a:t> from </a:t>
            </a:r>
            <a:r>
              <a:rPr lang="en-AU" sz="1100" b="0" i="1" dirty="0">
                <a:solidFill>
                  <a:schemeClr val="bg1"/>
                </a:solidFill>
                <a:effectLst/>
                <a:latin typeface="Comic Sans MS" panose="030F0702030302020204" pitchFamily="66" charset="0"/>
              </a:rPr>
              <a:t>Go Back to Where You Came From</a:t>
            </a:r>
            <a:r>
              <a:rPr lang="en-AU" sz="1100" b="0" i="0" dirty="0">
                <a:solidFill>
                  <a:schemeClr val="bg1"/>
                </a:solidFill>
                <a:effectLst/>
                <a:latin typeface="Comic Sans MS" panose="030F0702030302020204" pitchFamily="66" charset="0"/>
              </a:rPr>
              <a:t>. </a:t>
            </a:r>
          </a:p>
          <a:p>
            <a:r>
              <a:rPr lang="en-AU" sz="1100" b="0" i="0" dirty="0">
                <a:solidFill>
                  <a:schemeClr val="bg1"/>
                </a:solidFill>
                <a:effectLst/>
                <a:latin typeface="Comic Sans MS" panose="030F0702030302020204" pitchFamily="66" charset="0"/>
              </a:rPr>
              <a:t>Note the use of shallow focus, framing, gaze, and slight high angle to keep the sky out of frame (hence dampening any chance of symbolic 'openness' or optimism)</a:t>
            </a:r>
            <a:endParaRPr lang="en-US" sz="1100" dirty="0">
              <a:solidFill>
                <a:schemeClr val="bg1"/>
              </a:solidFill>
              <a:latin typeface="Comic Sans MS" panose="030F0702030302020204" pitchFamily="66" charset="0"/>
            </a:endParaRPr>
          </a:p>
        </p:txBody>
      </p:sp>
      <p:sp>
        <p:nvSpPr>
          <p:cNvPr id="11" name="TextBox 10">
            <a:extLst>
              <a:ext uri="{FF2B5EF4-FFF2-40B4-BE49-F238E27FC236}">
                <a16:creationId xmlns:a16="http://schemas.microsoft.com/office/drawing/2014/main" id="{7962F76C-B19B-4C68-8548-69CB8D30AE61}"/>
              </a:ext>
            </a:extLst>
          </p:cNvPr>
          <p:cNvSpPr txBox="1"/>
          <p:nvPr/>
        </p:nvSpPr>
        <p:spPr>
          <a:xfrm>
            <a:off x="7612493" y="6586750"/>
            <a:ext cx="1512168" cy="261610"/>
          </a:xfrm>
          <a:prstGeom prst="rect">
            <a:avLst/>
          </a:prstGeom>
          <a:noFill/>
        </p:spPr>
        <p:txBody>
          <a:bodyPr wrap="square" rtlCol="0">
            <a:spAutoFit/>
          </a:bodyPr>
          <a:lstStyle/>
          <a:p>
            <a:pPr>
              <a:spcAft>
                <a:spcPts val="600"/>
              </a:spcAft>
            </a:pPr>
            <a:r>
              <a:rPr lang="en-US" sz="1100" dirty="0">
                <a:latin typeface="Comic Sans MS" panose="030F0702030302020204" pitchFamily="66" charset="0"/>
              </a:rPr>
              <a:t>imcreativeteacher™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069B6-F9FD-4B2F-91E9-DF4882113E1E}"/>
              </a:ext>
            </a:extLst>
          </p:cNvPr>
          <p:cNvSpPr>
            <a:spLocks noGrp="1"/>
          </p:cNvSpPr>
          <p:nvPr>
            <p:ph type="title"/>
          </p:nvPr>
        </p:nvSpPr>
        <p:spPr>
          <a:xfrm>
            <a:off x="683568" y="0"/>
            <a:ext cx="7920880" cy="533400"/>
          </a:xfrm>
        </p:spPr>
        <p:txBody>
          <a:bodyPr/>
          <a:lstStyle/>
          <a:p>
            <a:r>
              <a:rPr lang="en-AU" sz="2800" b="1" i="0" dirty="0">
                <a:effectLst/>
                <a:latin typeface="Comic Sans MS" panose="030F0702030302020204" pitchFamily="66" charset="0"/>
              </a:rPr>
              <a:t>Go Back to Where You Came From Analysis</a:t>
            </a:r>
            <a:endParaRPr lang="en-US" sz="2800" b="1" dirty="0"/>
          </a:p>
        </p:txBody>
      </p:sp>
      <p:sp>
        <p:nvSpPr>
          <p:cNvPr id="3" name="Content Placeholder 2">
            <a:extLst>
              <a:ext uri="{FF2B5EF4-FFF2-40B4-BE49-F238E27FC236}">
                <a16:creationId xmlns:a16="http://schemas.microsoft.com/office/drawing/2014/main" id="{3044E977-9F53-4800-ABAA-5D7CAE895183}"/>
              </a:ext>
            </a:extLst>
          </p:cNvPr>
          <p:cNvSpPr>
            <a:spLocks noGrp="1"/>
          </p:cNvSpPr>
          <p:nvPr>
            <p:ph sz="half" idx="1"/>
          </p:nvPr>
        </p:nvSpPr>
        <p:spPr>
          <a:xfrm>
            <a:off x="179512" y="908720"/>
            <a:ext cx="5112568" cy="5400600"/>
          </a:xfrm>
        </p:spPr>
        <p:txBody>
          <a:bodyPr/>
          <a:lstStyle/>
          <a:p>
            <a:pPr marL="0" indent="0">
              <a:buNone/>
            </a:pPr>
            <a:r>
              <a:rPr lang="en-AU" sz="1600" b="0" i="0" dirty="0">
                <a:effectLst/>
                <a:latin typeface="Comic Sans MS" panose="030F0702030302020204" pitchFamily="66" charset="0"/>
              </a:rPr>
              <a:t>UNDERSTANDING ARCHIVE FOOTAGE </a:t>
            </a:r>
          </a:p>
          <a:p>
            <a:pPr marL="0" indent="0">
              <a:buNone/>
            </a:pPr>
            <a:endParaRPr lang="en-AU" sz="1200" dirty="0">
              <a:latin typeface="Comic Sans MS" panose="030F0702030302020204" pitchFamily="66" charset="0"/>
            </a:endParaRPr>
          </a:p>
          <a:p>
            <a:pPr marL="0" indent="0">
              <a:buNone/>
            </a:pPr>
            <a:r>
              <a:rPr lang="en-AU" sz="1400" b="0" i="1" dirty="0">
                <a:effectLst/>
                <a:latin typeface="Comic Sans MS" panose="030F0702030302020204" pitchFamily="66" charset="0"/>
              </a:rPr>
              <a:t>GO BACK WHERE YOU CAME FROM - </a:t>
            </a:r>
            <a:r>
              <a:rPr lang="en-AU" sz="1400" dirty="0">
                <a:latin typeface="Comic Sans MS" panose="030F0702030302020204" pitchFamily="66" charset="0"/>
              </a:rPr>
              <a:t>DOCUMENTARIES TECHNIQUES </a:t>
            </a:r>
          </a:p>
          <a:p>
            <a:pPr marL="0" indent="0">
              <a:buNone/>
            </a:pPr>
            <a:endParaRPr lang="en-AU" sz="1200" b="0" i="0" dirty="0">
              <a:effectLst/>
              <a:latin typeface="Comic Sans MS" panose="030F0702030302020204" pitchFamily="66" charset="0"/>
            </a:endParaRPr>
          </a:p>
          <a:p>
            <a:pPr marL="0" indent="0">
              <a:buNone/>
            </a:pPr>
            <a:r>
              <a:rPr lang="en-AU" sz="1200" b="0" i="0" dirty="0">
                <a:effectLst/>
                <a:latin typeface="Comic Sans MS" panose="030F0702030302020204" pitchFamily="66" charset="0"/>
              </a:rPr>
              <a:t>The archive or archives are a collection of documents and records that contain historical information. Archival film footage shows true and real images that have been recorded. </a:t>
            </a:r>
          </a:p>
          <a:p>
            <a:pPr marL="0" indent="0">
              <a:buNone/>
            </a:pPr>
            <a:endParaRPr lang="en-AU" sz="1200" dirty="0">
              <a:latin typeface="Comic Sans MS" panose="030F0702030302020204" pitchFamily="66" charset="0"/>
            </a:endParaRPr>
          </a:p>
          <a:p>
            <a:pPr marL="0" indent="0">
              <a:buNone/>
            </a:pPr>
            <a:r>
              <a:rPr lang="en-AU" sz="1200" b="0" i="0" dirty="0">
                <a:effectLst/>
                <a:latin typeface="Comic Sans MS" panose="030F0702030302020204" pitchFamily="66" charset="0"/>
              </a:rPr>
              <a:t>The footage has not been “created or “staged”.</a:t>
            </a:r>
          </a:p>
          <a:p>
            <a:pPr marL="0" indent="0">
              <a:buNone/>
            </a:pPr>
            <a:endParaRPr lang="en-AU" sz="1200" b="0" i="0" dirty="0">
              <a:effectLst/>
              <a:latin typeface="Comic Sans MS" panose="030F0702030302020204" pitchFamily="66" charset="0"/>
            </a:endParaRPr>
          </a:p>
          <a:p>
            <a:pPr marL="0" indent="0">
              <a:buNone/>
            </a:pPr>
            <a:r>
              <a:rPr lang="en-AU" sz="1200" b="1" i="0" dirty="0">
                <a:effectLst/>
                <a:latin typeface="Comic Sans MS" panose="030F0702030302020204" pitchFamily="66" charset="0"/>
              </a:rPr>
              <a:t>By </a:t>
            </a:r>
            <a:r>
              <a:rPr lang="en-AU" sz="1200" b="0" i="0" dirty="0">
                <a:effectLst/>
                <a:latin typeface="Comic Sans MS" panose="030F0702030302020204" pitchFamily="66" charset="0"/>
              </a:rPr>
              <a:t>using ‘archival footage’ adds history and factual ‘footage’ to an argument or point of view. This adds credibility to the documentary. </a:t>
            </a:r>
            <a:endParaRPr lang="en-AU" sz="1200" dirty="0">
              <a:latin typeface="Comic Sans MS" panose="030F0702030302020204" pitchFamily="66" charset="0"/>
            </a:endParaRPr>
          </a:p>
          <a:p>
            <a:pPr marL="0" indent="0">
              <a:buNone/>
            </a:pPr>
            <a:endParaRPr lang="en-AU" sz="1200" b="0" i="0" dirty="0">
              <a:effectLst/>
              <a:latin typeface="Comic Sans MS" panose="030F0702030302020204" pitchFamily="66" charset="0"/>
            </a:endParaRPr>
          </a:p>
          <a:p>
            <a:pPr marL="0" indent="0">
              <a:buNone/>
            </a:pPr>
            <a:r>
              <a:rPr lang="en-AU" sz="1200" b="0" i="0" dirty="0">
                <a:effectLst/>
                <a:latin typeface="Comic Sans MS" panose="030F0702030302020204" pitchFamily="66" charset="0"/>
              </a:rPr>
              <a:t>The documentary shows clips of archival footage from various news reports in the opening montage of episode 1 as well as footage of the refugee boat wrecked of Christmas Island. </a:t>
            </a:r>
          </a:p>
          <a:p>
            <a:pPr marL="0" indent="0">
              <a:buNone/>
            </a:pPr>
            <a:endParaRPr lang="en-AU" sz="1200" dirty="0">
              <a:latin typeface="Comic Sans MS" panose="030F0702030302020204" pitchFamily="66" charset="0"/>
            </a:endParaRPr>
          </a:p>
          <a:p>
            <a:pPr marL="0" indent="0">
              <a:buNone/>
            </a:pPr>
            <a:endParaRPr lang="en-AU" sz="1200" b="0" i="0" dirty="0">
              <a:effectLst/>
              <a:latin typeface="Comic Sans MS" panose="030F0702030302020204" pitchFamily="66" charset="0"/>
            </a:endParaRPr>
          </a:p>
          <a:p>
            <a:pPr marL="0" indent="0">
              <a:buNone/>
            </a:pPr>
            <a:endParaRPr lang="en-AU" sz="1200" dirty="0">
              <a:latin typeface="Comic Sans MS" panose="030F0702030302020204" pitchFamily="66" charset="0"/>
            </a:endParaRPr>
          </a:p>
        </p:txBody>
      </p:sp>
      <p:pic>
        <p:nvPicPr>
          <p:cNvPr id="5" name="Content Placeholder 4">
            <a:extLst>
              <a:ext uri="{FF2B5EF4-FFF2-40B4-BE49-F238E27FC236}">
                <a16:creationId xmlns:a16="http://schemas.microsoft.com/office/drawing/2014/main" id="{3CDC2BD8-B527-48AC-8F40-BA9F9C424E46}"/>
              </a:ext>
            </a:extLst>
          </p:cNvPr>
          <p:cNvPicPr>
            <a:picLocks noGrp="1"/>
          </p:cNvPicPr>
          <p:nvPr>
            <p:ph sz="half" idx="2"/>
          </p:nvPr>
        </p:nvPicPr>
        <p:blipFill>
          <a:blip r:embed="rId2"/>
          <a:stretch>
            <a:fillRect/>
          </a:stretch>
        </p:blipFill>
        <p:spPr>
          <a:xfrm>
            <a:off x="5580112" y="764704"/>
            <a:ext cx="3166878" cy="3468631"/>
          </a:xfrm>
          <a:prstGeom prst="rect">
            <a:avLst/>
          </a:prstGeom>
        </p:spPr>
      </p:pic>
      <p:pic>
        <p:nvPicPr>
          <p:cNvPr id="7" name="Picture 6">
            <a:extLst>
              <a:ext uri="{FF2B5EF4-FFF2-40B4-BE49-F238E27FC236}">
                <a16:creationId xmlns:a16="http://schemas.microsoft.com/office/drawing/2014/main" id="{D55B5F77-E27B-4592-9F5E-7838F989C07E}"/>
              </a:ext>
            </a:extLst>
          </p:cNvPr>
          <p:cNvPicPr/>
          <p:nvPr/>
        </p:nvPicPr>
        <p:blipFill>
          <a:blip r:embed="rId3"/>
          <a:stretch>
            <a:fillRect/>
          </a:stretch>
        </p:blipFill>
        <p:spPr>
          <a:xfrm>
            <a:off x="5580112" y="4365104"/>
            <a:ext cx="3206115" cy="2164080"/>
          </a:xfrm>
          <a:prstGeom prst="rect">
            <a:avLst/>
          </a:prstGeom>
        </p:spPr>
      </p:pic>
      <p:pic>
        <p:nvPicPr>
          <p:cNvPr id="2052" name="Picture 4" descr="Navy boats try to rescue asylum seekers.">
            <a:extLst>
              <a:ext uri="{FF2B5EF4-FFF2-40B4-BE49-F238E27FC236}">
                <a16:creationId xmlns:a16="http://schemas.microsoft.com/office/drawing/2014/main" id="{E500D38E-B802-468D-9DD6-C87F2A2AE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5013176"/>
            <a:ext cx="2559626"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e rescue operation is being hampered by rough seas.">
            <a:extLst>
              <a:ext uri="{FF2B5EF4-FFF2-40B4-BE49-F238E27FC236}">
                <a16:creationId xmlns:a16="http://schemas.microsoft.com/office/drawing/2014/main" id="{BC831721-C58B-4A95-B778-DFAB55605EA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77292" y="5013176"/>
            <a:ext cx="2559624" cy="144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725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686800" cy="432048"/>
          </a:xfrm>
        </p:spPr>
        <p:txBody>
          <a:bodyPr/>
          <a:lstStyle/>
          <a:p>
            <a:r>
              <a:rPr lang="en-AU" sz="3200" dirty="0">
                <a:latin typeface="Comic Sans MS" panose="030F0702030302020204" pitchFamily="66" charset="0"/>
              </a:rPr>
              <a:t>Compare and Contrast – Human Experiences </a:t>
            </a:r>
          </a:p>
        </p:txBody>
      </p:sp>
      <p:sp>
        <p:nvSpPr>
          <p:cNvPr id="3" name="Content Placeholder 2"/>
          <p:cNvSpPr>
            <a:spLocks noGrp="1"/>
          </p:cNvSpPr>
          <p:nvPr>
            <p:ph idx="1"/>
          </p:nvPr>
        </p:nvSpPr>
        <p:spPr>
          <a:xfrm>
            <a:off x="179512" y="908720"/>
            <a:ext cx="8784976" cy="4324350"/>
          </a:xfrm>
        </p:spPr>
        <p:txBody>
          <a:bodyPr/>
          <a:lstStyle/>
          <a:p>
            <a:pPr marL="0" indent="0">
              <a:buNone/>
            </a:pPr>
            <a:r>
              <a:rPr lang="en-AU" sz="1600" dirty="0">
                <a:latin typeface="Comic Sans MS" panose="030F0702030302020204" pitchFamily="66" charset="0"/>
              </a:rPr>
              <a:t>Explore different versions and accounts of events to evaluate and understand human motivations and behaviours.</a:t>
            </a:r>
          </a:p>
          <a:p>
            <a:pPr marL="0" indent="0">
              <a:buNone/>
            </a:pPr>
            <a:r>
              <a:rPr lang="en-AU" sz="1600" dirty="0">
                <a:latin typeface="Comic Sans MS" panose="030F0702030302020204" pitchFamily="66" charset="0"/>
              </a:rPr>
              <a:t>The following are some suggested texts worthy of investigation</a:t>
            </a:r>
          </a:p>
          <a:p>
            <a:pPr marL="0" indent="0">
              <a:buNone/>
            </a:pPr>
            <a:endParaRPr lang="en-AU" sz="1600" dirty="0">
              <a:latin typeface="Comic Sans MS" panose="030F0702030302020204" pitchFamily="66" charset="0"/>
            </a:endParaRPr>
          </a:p>
          <a:p>
            <a:pPr marL="0" indent="0">
              <a:buNone/>
            </a:pPr>
            <a:endParaRPr lang="en-AU" sz="1600" i="1" dirty="0">
              <a:latin typeface="Comic Sans MS" panose="030F0702030302020204" pitchFamily="66" charset="0"/>
            </a:endParaRPr>
          </a:p>
        </p:txBody>
      </p:sp>
      <p:graphicFrame>
        <p:nvGraphicFramePr>
          <p:cNvPr id="7" name="Table 7">
            <a:extLst>
              <a:ext uri="{FF2B5EF4-FFF2-40B4-BE49-F238E27FC236}">
                <a16:creationId xmlns:a16="http://schemas.microsoft.com/office/drawing/2014/main" id="{B700C7B5-9839-46B5-A6B8-F6BF2FDDCAB7}"/>
              </a:ext>
            </a:extLst>
          </p:cNvPr>
          <p:cNvGraphicFramePr>
            <a:graphicFrameLocks noGrp="1"/>
          </p:cNvGraphicFramePr>
          <p:nvPr>
            <p:extLst>
              <p:ext uri="{D42A27DB-BD31-4B8C-83A1-F6EECF244321}">
                <p14:modId xmlns:p14="http://schemas.microsoft.com/office/powerpoint/2010/main" val="3679951263"/>
              </p:ext>
            </p:extLst>
          </p:nvPr>
        </p:nvGraphicFramePr>
        <p:xfrm>
          <a:off x="107504" y="1916832"/>
          <a:ext cx="6768752" cy="2966720"/>
        </p:xfrm>
        <a:graphic>
          <a:graphicData uri="http://schemas.openxmlformats.org/drawingml/2006/table">
            <a:tbl>
              <a:tblPr firstRow="1" bandRow="1">
                <a:tableStyleId>{5C22544A-7EE6-4342-B048-85BDC9FD1C3A}</a:tableStyleId>
              </a:tblPr>
              <a:tblGrid>
                <a:gridCol w="2890029">
                  <a:extLst>
                    <a:ext uri="{9D8B030D-6E8A-4147-A177-3AD203B41FA5}">
                      <a16:colId xmlns:a16="http://schemas.microsoft.com/office/drawing/2014/main" val="2807923397"/>
                    </a:ext>
                  </a:extLst>
                </a:gridCol>
                <a:gridCol w="3878723">
                  <a:extLst>
                    <a:ext uri="{9D8B030D-6E8A-4147-A177-3AD203B41FA5}">
                      <a16:colId xmlns:a16="http://schemas.microsoft.com/office/drawing/2014/main" val="154339740"/>
                    </a:ext>
                  </a:extLst>
                </a:gridCol>
              </a:tblGrid>
              <a:tr h="370840">
                <a:tc>
                  <a:txBody>
                    <a:bodyPr/>
                    <a:lstStyle/>
                    <a:p>
                      <a:r>
                        <a:rPr lang="en-US" dirty="0"/>
                        <a:t>Text</a:t>
                      </a:r>
                    </a:p>
                  </a:txBody>
                  <a:tcPr>
                    <a:noFill/>
                  </a:tcPr>
                </a:tc>
                <a:tc>
                  <a:txBody>
                    <a:bodyPr/>
                    <a:lstStyle/>
                    <a:p>
                      <a:r>
                        <a:rPr lang="en-US" dirty="0"/>
                        <a:t>Author</a:t>
                      </a:r>
                    </a:p>
                  </a:txBody>
                  <a:tcPr>
                    <a:noFill/>
                  </a:tcPr>
                </a:tc>
                <a:extLst>
                  <a:ext uri="{0D108BD9-81ED-4DB2-BD59-A6C34878D82A}">
                    <a16:rowId xmlns:a16="http://schemas.microsoft.com/office/drawing/2014/main" val="2706473491"/>
                  </a:ext>
                </a:extLst>
              </a:tr>
              <a:tr h="370840">
                <a:tc>
                  <a:txBody>
                    <a:bodyPr/>
                    <a:lstStyle/>
                    <a:p>
                      <a:r>
                        <a:rPr lang="en-US" i="1" dirty="0">
                          <a:solidFill>
                            <a:schemeClr val="bg1"/>
                          </a:solidFill>
                        </a:rPr>
                        <a:t>Mahtab’s Story</a:t>
                      </a:r>
                    </a:p>
                  </a:txBody>
                  <a:tcPr>
                    <a:noFill/>
                  </a:tcPr>
                </a:tc>
                <a:tc>
                  <a:txBody>
                    <a:bodyPr/>
                    <a:lstStyle/>
                    <a:p>
                      <a:r>
                        <a:rPr lang="en-US" dirty="0">
                          <a:solidFill>
                            <a:schemeClr val="bg1"/>
                          </a:solidFill>
                        </a:rPr>
                        <a:t>Libby Gleeson</a:t>
                      </a:r>
                    </a:p>
                  </a:txBody>
                  <a:tcPr>
                    <a:noFill/>
                  </a:tcPr>
                </a:tc>
                <a:extLst>
                  <a:ext uri="{0D108BD9-81ED-4DB2-BD59-A6C34878D82A}">
                    <a16:rowId xmlns:a16="http://schemas.microsoft.com/office/drawing/2014/main" val="526843228"/>
                  </a:ext>
                </a:extLst>
              </a:tr>
              <a:tr h="370840">
                <a:tc>
                  <a:txBody>
                    <a:bodyPr/>
                    <a:lstStyle/>
                    <a:p>
                      <a:r>
                        <a:rPr lang="en-US" i="1" dirty="0">
                          <a:solidFill>
                            <a:schemeClr val="bg1"/>
                          </a:solidFill>
                        </a:rPr>
                        <a:t>Boy Overboard</a:t>
                      </a:r>
                    </a:p>
                  </a:txBody>
                  <a:tcPr>
                    <a:noFill/>
                  </a:tcPr>
                </a:tc>
                <a:tc>
                  <a:txBody>
                    <a:bodyPr/>
                    <a:lstStyle/>
                    <a:p>
                      <a:r>
                        <a:rPr lang="en-US" dirty="0">
                          <a:solidFill>
                            <a:schemeClr val="bg1"/>
                          </a:solidFill>
                        </a:rPr>
                        <a:t>Morris Gleitzman</a:t>
                      </a:r>
                    </a:p>
                  </a:txBody>
                  <a:tcPr>
                    <a:noFill/>
                  </a:tcPr>
                </a:tc>
                <a:extLst>
                  <a:ext uri="{0D108BD9-81ED-4DB2-BD59-A6C34878D82A}">
                    <a16:rowId xmlns:a16="http://schemas.microsoft.com/office/drawing/2014/main" val="2454278573"/>
                  </a:ext>
                </a:extLst>
              </a:tr>
              <a:tr h="370840">
                <a:tc>
                  <a:txBody>
                    <a:bodyPr/>
                    <a:lstStyle/>
                    <a:p>
                      <a:r>
                        <a:rPr lang="en-US" i="1" dirty="0">
                          <a:solidFill>
                            <a:schemeClr val="bg1"/>
                          </a:solidFill>
                        </a:rPr>
                        <a:t>The Arrival</a:t>
                      </a:r>
                    </a:p>
                  </a:txBody>
                  <a:tcPr>
                    <a:noFill/>
                  </a:tcPr>
                </a:tc>
                <a:tc>
                  <a:txBody>
                    <a:bodyPr/>
                    <a:lstStyle/>
                    <a:p>
                      <a:r>
                        <a:rPr lang="en-US" dirty="0">
                          <a:solidFill>
                            <a:schemeClr val="bg1"/>
                          </a:solidFill>
                        </a:rPr>
                        <a:t>Shaun Tan</a:t>
                      </a:r>
                    </a:p>
                  </a:txBody>
                  <a:tcPr>
                    <a:noFill/>
                  </a:tcPr>
                </a:tc>
                <a:extLst>
                  <a:ext uri="{0D108BD9-81ED-4DB2-BD59-A6C34878D82A}">
                    <a16:rowId xmlns:a16="http://schemas.microsoft.com/office/drawing/2014/main" val="4027155527"/>
                  </a:ext>
                </a:extLst>
              </a:tr>
              <a:tr h="370840">
                <a:tc>
                  <a:txBody>
                    <a:bodyPr/>
                    <a:lstStyle/>
                    <a:p>
                      <a:r>
                        <a:rPr lang="en-US" i="1" dirty="0">
                          <a:solidFill>
                            <a:schemeClr val="bg1"/>
                          </a:solidFill>
                        </a:rPr>
                        <a:t>Escape from Sarajevo</a:t>
                      </a:r>
                    </a:p>
                  </a:txBody>
                  <a:tcPr>
                    <a:noFill/>
                  </a:tcPr>
                </a:tc>
                <a:tc>
                  <a:txBody>
                    <a:bodyPr/>
                    <a:lstStyle/>
                    <a:p>
                      <a:r>
                        <a:rPr lang="en-US" dirty="0">
                          <a:solidFill>
                            <a:schemeClr val="bg1"/>
                          </a:solidFill>
                        </a:rPr>
                        <a:t>Christobel Mattingley</a:t>
                      </a:r>
                    </a:p>
                  </a:txBody>
                  <a:tcPr>
                    <a:noFill/>
                  </a:tcPr>
                </a:tc>
                <a:extLst>
                  <a:ext uri="{0D108BD9-81ED-4DB2-BD59-A6C34878D82A}">
                    <a16:rowId xmlns:a16="http://schemas.microsoft.com/office/drawing/2014/main" val="3776109048"/>
                  </a:ext>
                </a:extLst>
              </a:tr>
              <a:tr h="370840">
                <a:tc>
                  <a:txBody>
                    <a:bodyPr/>
                    <a:lstStyle/>
                    <a:p>
                      <a:r>
                        <a:rPr lang="en-US" i="1" dirty="0">
                          <a:solidFill>
                            <a:schemeClr val="bg1"/>
                          </a:solidFill>
                        </a:rPr>
                        <a:t>The China Coin</a:t>
                      </a:r>
                    </a:p>
                  </a:txBody>
                  <a:tcPr>
                    <a:noFill/>
                  </a:tcPr>
                </a:tc>
                <a:tc>
                  <a:txBody>
                    <a:bodyPr/>
                    <a:lstStyle/>
                    <a:p>
                      <a:r>
                        <a:rPr lang="en-US" dirty="0">
                          <a:solidFill>
                            <a:schemeClr val="bg1"/>
                          </a:solidFill>
                        </a:rPr>
                        <a:t>Allan Baillie</a:t>
                      </a:r>
                    </a:p>
                  </a:txBody>
                  <a:tcPr>
                    <a:noFill/>
                  </a:tcPr>
                </a:tc>
                <a:extLst>
                  <a:ext uri="{0D108BD9-81ED-4DB2-BD59-A6C34878D82A}">
                    <a16:rowId xmlns:a16="http://schemas.microsoft.com/office/drawing/2014/main" val="622475046"/>
                  </a:ext>
                </a:extLst>
              </a:tr>
              <a:tr h="370840">
                <a:tc>
                  <a:txBody>
                    <a:bodyPr/>
                    <a:lstStyle/>
                    <a:p>
                      <a:r>
                        <a:rPr lang="en-US" i="1" dirty="0">
                          <a:solidFill>
                            <a:schemeClr val="bg1"/>
                          </a:solidFill>
                        </a:rPr>
                        <a:t>The Motorcycle Diaries</a:t>
                      </a:r>
                    </a:p>
                  </a:txBody>
                  <a:tcPr>
                    <a:noFill/>
                  </a:tcPr>
                </a:tc>
                <a:tc>
                  <a:txBody>
                    <a:bodyPr/>
                    <a:lstStyle/>
                    <a:p>
                      <a:r>
                        <a:rPr lang="en-US" dirty="0">
                          <a:solidFill>
                            <a:schemeClr val="bg1"/>
                          </a:solidFill>
                        </a:rPr>
                        <a:t>Ernesto Guevara</a:t>
                      </a:r>
                    </a:p>
                  </a:txBody>
                  <a:tcPr>
                    <a:noFill/>
                  </a:tcPr>
                </a:tc>
                <a:extLst>
                  <a:ext uri="{0D108BD9-81ED-4DB2-BD59-A6C34878D82A}">
                    <a16:rowId xmlns:a16="http://schemas.microsoft.com/office/drawing/2014/main" val="1801535640"/>
                  </a:ext>
                </a:extLst>
              </a:tr>
              <a:tr h="370840">
                <a:tc>
                  <a:txBody>
                    <a:bodyPr/>
                    <a:lstStyle/>
                    <a:p>
                      <a:r>
                        <a:rPr lang="en-US" i="1" dirty="0">
                          <a:solidFill>
                            <a:schemeClr val="bg1"/>
                          </a:solidFill>
                        </a:rPr>
                        <a:t>I am Malala</a:t>
                      </a:r>
                    </a:p>
                  </a:txBody>
                  <a:tcPr>
                    <a:noFill/>
                  </a:tcPr>
                </a:tc>
                <a:tc>
                  <a:txBody>
                    <a:bodyPr/>
                    <a:lstStyle/>
                    <a:p>
                      <a:r>
                        <a:rPr lang="en-AU" sz="1800" b="0" i="0" u="none" strike="noStrike" kern="1200" dirty="0">
                          <a:solidFill>
                            <a:schemeClr val="bg1"/>
                          </a:solidFill>
                          <a:effectLst/>
                          <a:latin typeface="+mn-lt"/>
                          <a:ea typeface="+mn-ea"/>
                          <a:cs typeface="+mn-cs"/>
                        </a:rPr>
                        <a:t>Malala Yousafzai</a:t>
                      </a:r>
                      <a:r>
                        <a:rPr lang="en-AU" sz="1800" b="0" i="0" kern="1200" dirty="0">
                          <a:solidFill>
                            <a:schemeClr val="bg1"/>
                          </a:solidFill>
                          <a:effectLst/>
                          <a:latin typeface="+mn-lt"/>
                          <a:ea typeface="+mn-ea"/>
                          <a:cs typeface="+mn-cs"/>
                        </a:rPr>
                        <a:t> &amp; </a:t>
                      </a:r>
                      <a:r>
                        <a:rPr lang="en-AU" sz="1800" b="0" i="0" u="none" strike="noStrike" kern="1200" dirty="0">
                          <a:solidFill>
                            <a:schemeClr val="bg1"/>
                          </a:solidFill>
                          <a:effectLst/>
                          <a:latin typeface="+mn-lt"/>
                          <a:ea typeface="+mn-ea"/>
                          <a:cs typeface="+mn-cs"/>
                        </a:rPr>
                        <a:t>Christina Lamb</a:t>
                      </a:r>
                      <a:endParaRPr lang="en-US" dirty="0">
                        <a:solidFill>
                          <a:schemeClr val="bg1"/>
                        </a:solidFill>
                      </a:endParaRPr>
                    </a:p>
                  </a:txBody>
                  <a:tcPr>
                    <a:noFill/>
                  </a:tcPr>
                </a:tc>
                <a:extLst>
                  <a:ext uri="{0D108BD9-81ED-4DB2-BD59-A6C34878D82A}">
                    <a16:rowId xmlns:a16="http://schemas.microsoft.com/office/drawing/2014/main" val="1252559859"/>
                  </a:ext>
                </a:extLst>
              </a:tr>
            </a:tbl>
          </a:graphicData>
        </a:graphic>
      </p:graphicFrame>
      <p:pic>
        <p:nvPicPr>
          <p:cNvPr id="8195" name="Picture 3" descr="I Am Malala by Malala Yousafzai &amp; Christina Lamb">
            <a:extLst>
              <a:ext uri="{FF2B5EF4-FFF2-40B4-BE49-F238E27FC236}">
                <a16:creationId xmlns:a16="http://schemas.microsoft.com/office/drawing/2014/main" id="{A42FB43C-1268-4847-BDA4-42A984802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296" y="1268760"/>
            <a:ext cx="1656184" cy="25611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text, sign&#10;&#10;Description automatically generated">
            <a:extLst>
              <a:ext uri="{FF2B5EF4-FFF2-40B4-BE49-F238E27FC236}">
                <a16:creationId xmlns:a16="http://schemas.microsoft.com/office/drawing/2014/main" id="{D706FBA0-1918-42FC-BE60-51107FDBA0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3768" y="5013176"/>
            <a:ext cx="1080176" cy="1654324"/>
          </a:xfrm>
          <a:prstGeom prst="rect">
            <a:avLst/>
          </a:prstGeom>
        </p:spPr>
      </p:pic>
      <p:pic>
        <p:nvPicPr>
          <p:cNvPr id="8197" name="Picture 5" descr="Escape From Sarajevo (Asmir, #3) by Christobel Mattingley">
            <a:extLst>
              <a:ext uri="{FF2B5EF4-FFF2-40B4-BE49-F238E27FC236}">
                <a16:creationId xmlns:a16="http://schemas.microsoft.com/office/drawing/2014/main" id="{82E2D7CF-71D2-4DD0-A46E-9273C46FD0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559" r="10655"/>
          <a:stretch/>
        </p:blipFill>
        <p:spPr bwMode="auto">
          <a:xfrm>
            <a:off x="7308304" y="3871826"/>
            <a:ext cx="1584176" cy="2578750"/>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9" descr="The Arrival by Shaun Tan">
            <a:extLst>
              <a:ext uri="{FF2B5EF4-FFF2-40B4-BE49-F238E27FC236}">
                <a16:creationId xmlns:a16="http://schemas.microsoft.com/office/drawing/2014/main" id="{91B9D1EB-97BD-4426-B593-390F88E5654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9952" y="5085184"/>
            <a:ext cx="1141049" cy="1700808"/>
          </a:xfrm>
          <a:prstGeom prst="rect">
            <a:avLst/>
          </a:prstGeom>
          <a:noFill/>
          <a:extLst>
            <a:ext uri="{909E8E84-426E-40DD-AFC4-6F175D3DCCD1}">
              <a14:hiddenFill xmlns:a14="http://schemas.microsoft.com/office/drawing/2010/main">
                <a:solidFill>
                  <a:srgbClr val="FFFFFF"/>
                </a:solidFill>
              </a14:hiddenFill>
            </a:ext>
          </a:extLst>
        </p:spPr>
      </p:pic>
      <p:pic>
        <p:nvPicPr>
          <p:cNvPr id="8203" name="Picture 11" descr="The Motorcycle Diaries (film) - Wikipedia">
            <a:extLst>
              <a:ext uri="{FF2B5EF4-FFF2-40B4-BE49-F238E27FC236}">
                <a16:creationId xmlns:a16="http://schemas.microsoft.com/office/drawing/2014/main" id="{173FD0EB-4773-4321-A858-BCB4215D93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2120" y="5013176"/>
            <a:ext cx="1135669" cy="172819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htab's Story - Libby Gleeson - 9781741753349 - Allen &amp; Unwin - Australia">
            <a:extLst>
              <a:ext uri="{FF2B5EF4-FFF2-40B4-BE49-F238E27FC236}">
                <a16:creationId xmlns:a16="http://schemas.microsoft.com/office/drawing/2014/main" id="{01C78796-E7E9-4FF8-A495-06E27B9716B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1560" y="5013176"/>
            <a:ext cx="1296144" cy="1660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398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7EFCB-37E3-4221-8C39-A215E1D2A3A7}"/>
              </a:ext>
            </a:extLst>
          </p:cNvPr>
          <p:cNvSpPr>
            <a:spLocks noGrp="1"/>
          </p:cNvSpPr>
          <p:nvPr>
            <p:ph type="title"/>
          </p:nvPr>
        </p:nvSpPr>
        <p:spPr/>
        <p:txBody>
          <a:bodyPr/>
          <a:lstStyle/>
          <a:p>
            <a:r>
              <a:rPr lang="en-US" sz="1800" dirty="0">
                <a:latin typeface="Comic Sans MS" panose="030F0702030302020204" pitchFamily="66" charset="0"/>
              </a:rPr>
              <a:t>Ways which the concept of human experience is represented in and through texts</a:t>
            </a:r>
          </a:p>
        </p:txBody>
      </p:sp>
      <p:sp>
        <p:nvSpPr>
          <p:cNvPr id="3" name="Content Placeholder 2">
            <a:extLst>
              <a:ext uri="{FF2B5EF4-FFF2-40B4-BE49-F238E27FC236}">
                <a16:creationId xmlns:a16="http://schemas.microsoft.com/office/drawing/2014/main" id="{71391944-DA5C-4B8F-A5EF-0F566CB8400A}"/>
              </a:ext>
            </a:extLst>
          </p:cNvPr>
          <p:cNvSpPr>
            <a:spLocks noGrp="1"/>
          </p:cNvSpPr>
          <p:nvPr>
            <p:ph sz="half" idx="1"/>
          </p:nvPr>
        </p:nvSpPr>
        <p:spPr>
          <a:xfrm>
            <a:off x="179512" y="1628800"/>
            <a:ext cx="3888432" cy="4968552"/>
          </a:xfrm>
        </p:spPr>
        <p:txBody>
          <a:bodyPr/>
          <a:lstStyle/>
          <a:p>
            <a:r>
              <a:rPr lang="en-US" sz="2000" dirty="0">
                <a:latin typeface="Comic Sans MS" panose="030F0702030302020204" pitchFamily="66" charset="0"/>
              </a:rPr>
              <a:t>IN Texts</a:t>
            </a:r>
          </a:p>
          <a:p>
            <a:pPr lvl="1"/>
            <a:r>
              <a:rPr lang="en-US" sz="1800" dirty="0">
                <a:latin typeface="Comic Sans MS" panose="030F0702030302020204" pitchFamily="66" charset="0"/>
              </a:rPr>
              <a:t>The texts sets up a social experiment</a:t>
            </a:r>
          </a:p>
          <a:p>
            <a:pPr lvl="1"/>
            <a:r>
              <a:rPr lang="en-US" sz="1800" dirty="0">
                <a:latin typeface="Comic Sans MS" panose="030F0702030302020204" pitchFamily="66" charset="0"/>
              </a:rPr>
              <a:t>The text offers perspectives through the narration</a:t>
            </a:r>
          </a:p>
          <a:p>
            <a:pPr lvl="1"/>
            <a:r>
              <a:rPr lang="en-US" sz="1800" dirty="0">
                <a:latin typeface="Comic Sans MS" panose="030F0702030302020204" pitchFamily="66" charset="0"/>
              </a:rPr>
              <a:t>The text presents the participants confronting situations</a:t>
            </a:r>
          </a:p>
          <a:p>
            <a:pPr lvl="1"/>
            <a:r>
              <a:rPr lang="en-US" sz="1800" dirty="0">
                <a:latin typeface="Comic Sans MS" panose="030F0702030302020204" pitchFamily="66" charset="0"/>
              </a:rPr>
              <a:t>The text visually shares lives of different people, in different places with different experiences</a:t>
            </a:r>
          </a:p>
          <a:p>
            <a:pPr lvl="1"/>
            <a:r>
              <a:rPr lang="en-US" sz="1800" dirty="0">
                <a:latin typeface="Comic Sans MS" panose="030F0702030302020204" pitchFamily="66" charset="0"/>
              </a:rPr>
              <a:t>The text encourages emotion by exploiting sound and sight</a:t>
            </a:r>
          </a:p>
        </p:txBody>
      </p:sp>
      <p:sp>
        <p:nvSpPr>
          <p:cNvPr id="6" name="Content Placeholder 5">
            <a:extLst>
              <a:ext uri="{FF2B5EF4-FFF2-40B4-BE49-F238E27FC236}">
                <a16:creationId xmlns:a16="http://schemas.microsoft.com/office/drawing/2014/main" id="{9ED6A823-D222-4627-BBFC-BA538AB2DE8B}"/>
              </a:ext>
            </a:extLst>
          </p:cNvPr>
          <p:cNvSpPr>
            <a:spLocks noGrp="1"/>
          </p:cNvSpPr>
          <p:nvPr>
            <p:ph sz="half" idx="2"/>
          </p:nvPr>
        </p:nvSpPr>
        <p:spPr>
          <a:xfrm>
            <a:off x="4427984" y="1628800"/>
            <a:ext cx="4320480" cy="4680520"/>
          </a:xfrm>
        </p:spPr>
        <p:txBody>
          <a:bodyPr/>
          <a:lstStyle/>
          <a:p>
            <a:r>
              <a:rPr lang="en-US" sz="2000" dirty="0">
                <a:latin typeface="Comic Sans MS" panose="030F0702030302020204" pitchFamily="66" charset="0"/>
              </a:rPr>
              <a:t>THROUGH Texts</a:t>
            </a:r>
          </a:p>
          <a:p>
            <a:pPr lvl="1"/>
            <a:r>
              <a:rPr lang="en-US" sz="1600" dirty="0">
                <a:latin typeface="Comic Sans MS" panose="030F0702030302020204" pitchFamily="66" charset="0"/>
              </a:rPr>
              <a:t>Discourse about human experiences in society are reinforced or challenged THROUGH the text</a:t>
            </a:r>
          </a:p>
          <a:p>
            <a:pPr lvl="1"/>
            <a:r>
              <a:rPr lang="en-US" sz="1600" dirty="0">
                <a:latin typeface="Comic Sans MS" panose="030F0702030302020204" pitchFamily="66" charset="0"/>
              </a:rPr>
              <a:t>Sociology sees ‘human experiences’ as coming from interaction, so this interaction takes place IN the text and is conveyed THROUGH the text.</a:t>
            </a:r>
          </a:p>
          <a:p>
            <a:pPr lvl="1"/>
            <a:r>
              <a:rPr lang="en-US" sz="1600" dirty="0">
                <a:latin typeface="Comic Sans MS" panose="030F0702030302020204" pitchFamily="66" charset="0"/>
              </a:rPr>
              <a:t>Television is the medium (the ‘THROUGH’) for audiences to encounter and evaluate what it means to be human.</a:t>
            </a:r>
          </a:p>
          <a:p>
            <a:pPr lvl="1"/>
            <a:r>
              <a:rPr lang="en-US" sz="1600" dirty="0">
                <a:latin typeface="Comic Sans MS" panose="030F0702030302020204" pitchFamily="66" charset="0"/>
              </a:rPr>
              <a:t>The text invites the audience into the text to share THROUGH social media.</a:t>
            </a:r>
          </a:p>
        </p:txBody>
      </p:sp>
      <p:sp>
        <p:nvSpPr>
          <p:cNvPr id="5" name="TextBox 4">
            <a:extLst>
              <a:ext uri="{FF2B5EF4-FFF2-40B4-BE49-F238E27FC236}">
                <a16:creationId xmlns:a16="http://schemas.microsoft.com/office/drawing/2014/main" id="{1C86649A-A4DD-4769-95C3-5259B663BB1C}"/>
              </a:ext>
            </a:extLst>
          </p:cNvPr>
          <p:cNvSpPr txBox="1"/>
          <p:nvPr/>
        </p:nvSpPr>
        <p:spPr>
          <a:xfrm>
            <a:off x="1115616" y="0"/>
            <a:ext cx="7128792" cy="584775"/>
          </a:xfrm>
          <a:prstGeom prst="rect">
            <a:avLst/>
          </a:prstGeom>
          <a:noFill/>
        </p:spPr>
        <p:txBody>
          <a:bodyPr wrap="square">
            <a:spAutoFit/>
          </a:bodyPr>
          <a:lstStyle/>
          <a:p>
            <a:r>
              <a:rPr lang="en-AU" sz="3200" b="1" dirty="0">
                <a:solidFill>
                  <a:schemeClr val="bg1"/>
                </a:solidFill>
                <a:latin typeface="Comic Sans MS" panose="030F0702030302020204" pitchFamily="66" charset="0"/>
              </a:rPr>
              <a:t>Go Back to Where you came from</a:t>
            </a:r>
            <a:endParaRPr lang="en-US" sz="3200" dirty="0">
              <a:solidFill>
                <a:schemeClr val="bg1"/>
              </a:solidFill>
            </a:endParaRPr>
          </a:p>
        </p:txBody>
      </p:sp>
    </p:spTree>
    <p:extLst>
      <p:ext uri="{BB962C8B-B14F-4D97-AF65-F5344CB8AC3E}">
        <p14:creationId xmlns:p14="http://schemas.microsoft.com/office/powerpoint/2010/main" val="1100490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1CBD3-703C-48CB-850B-65DC53332C8E}"/>
              </a:ext>
            </a:extLst>
          </p:cNvPr>
          <p:cNvSpPr>
            <a:spLocks noGrp="1"/>
          </p:cNvSpPr>
          <p:nvPr>
            <p:ph type="title"/>
          </p:nvPr>
        </p:nvSpPr>
        <p:spPr>
          <a:xfrm>
            <a:off x="323528" y="116632"/>
            <a:ext cx="8686800" cy="533400"/>
          </a:xfrm>
        </p:spPr>
        <p:txBody>
          <a:bodyPr/>
          <a:lstStyle/>
          <a:p>
            <a:r>
              <a:rPr lang="en-US" sz="2800" dirty="0">
                <a:latin typeface="Comic Sans MS" panose="030F0702030302020204" pitchFamily="66" charset="0"/>
              </a:rPr>
              <a:t>Human Experiences – Refugees &amp; Asylum Seekers</a:t>
            </a:r>
          </a:p>
        </p:txBody>
      </p:sp>
      <p:graphicFrame>
        <p:nvGraphicFramePr>
          <p:cNvPr id="5" name="Diagram 4">
            <a:extLst>
              <a:ext uri="{FF2B5EF4-FFF2-40B4-BE49-F238E27FC236}">
                <a16:creationId xmlns:a16="http://schemas.microsoft.com/office/drawing/2014/main" id="{E909DA7D-083B-4FFE-8B5D-186DF1981B6D}"/>
              </a:ext>
            </a:extLst>
          </p:cNvPr>
          <p:cNvGraphicFramePr/>
          <p:nvPr>
            <p:extLst>
              <p:ext uri="{D42A27DB-BD31-4B8C-83A1-F6EECF244321}">
                <p14:modId xmlns:p14="http://schemas.microsoft.com/office/powerpoint/2010/main" val="1781845300"/>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a:extLst>
              <a:ext uri="{FF2B5EF4-FFF2-40B4-BE49-F238E27FC236}">
                <a16:creationId xmlns:a16="http://schemas.microsoft.com/office/drawing/2014/main" id="{26FE411E-8D91-408A-9D80-F95CEC686523}"/>
              </a:ext>
            </a:extLst>
          </p:cNvPr>
          <p:cNvGrpSpPr/>
          <p:nvPr/>
        </p:nvGrpSpPr>
        <p:grpSpPr>
          <a:xfrm rot="20804315">
            <a:off x="1198426" y="1334878"/>
            <a:ext cx="2016223" cy="1584177"/>
            <a:chOff x="1715436" y="1435946"/>
            <a:chExt cx="1197810" cy="1490134"/>
          </a:xfrm>
        </p:grpSpPr>
        <p:sp>
          <p:nvSpPr>
            <p:cNvPr id="7" name="Shape 6">
              <a:extLst>
                <a:ext uri="{FF2B5EF4-FFF2-40B4-BE49-F238E27FC236}">
                  <a16:creationId xmlns:a16="http://schemas.microsoft.com/office/drawing/2014/main" id="{395FDC85-8736-49BC-B8D7-CE7852FC180A}"/>
                </a:ext>
              </a:extLst>
            </p:cNvPr>
            <p:cNvSpPr/>
            <p:nvPr/>
          </p:nvSpPr>
          <p:spPr>
            <a:xfrm>
              <a:off x="1715436" y="1435946"/>
              <a:ext cx="1197810" cy="1490134"/>
            </a:xfrm>
            <a:prstGeom prst="gear6">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Shape 4">
              <a:extLst>
                <a:ext uri="{FF2B5EF4-FFF2-40B4-BE49-F238E27FC236}">
                  <a16:creationId xmlns:a16="http://schemas.microsoft.com/office/drawing/2014/main" id="{F515BA7E-A13E-4613-9D86-83422F486F48}"/>
                </a:ext>
              </a:extLst>
            </p:cNvPr>
            <p:cNvSpPr txBox="1"/>
            <p:nvPr/>
          </p:nvSpPr>
          <p:spPr>
            <a:xfrm>
              <a:off x="1953570" y="1712203"/>
              <a:ext cx="807100" cy="8021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400" kern="1200" dirty="0"/>
                <a:t>New experiences</a:t>
              </a:r>
            </a:p>
          </p:txBody>
        </p:sp>
      </p:grpSp>
      <p:sp>
        <p:nvSpPr>
          <p:cNvPr id="10" name="Shape 9">
            <a:extLst>
              <a:ext uri="{FF2B5EF4-FFF2-40B4-BE49-F238E27FC236}">
                <a16:creationId xmlns:a16="http://schemas.microsoft.com/office/drawing/2014/main" id="{A7CF002A-B702-4F52-9724-15D0B7B06204}"/>
              </a:ext>
            </a:extLst>
          </p:cNvPr>
          <p:cNvSpPr/>
          <p:nvPr/>
        </p:nvSpPr>
        <p:spPr>
          <a:xfrm>
            <a:off x="1691680" y="3789040"/>
            <a:ext cx="2078736" cy="2078736"/>
          </a:xfrm>
          <a:prstGeom prst="leftCircularArrow">
            <a:avLst>
              <a:gd name="adj1" fmla="val 6452"/>
              <a:gd name="adj2" fmla="val 429999"/>
              <a:gd name="adj3" fmla="val 10489124"/>
              <a:gd name="adj4" fmla="val 14837806"/>
              <a:gd name="adj5" fmla="val 7527"/>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Shape 10">
            <a:extLst>
              <a:ext uri="{FF2B5EF4-FFF2-40B4-BE49-F238E27FC236}">
                <a16:creationId xmlns:a16="http://schemas.microsoft.com/office/drawing/2014/main" id="{A60E596F-92A9-4991-93F9-A3F7CF52B42F}"/>
              </a:ext>
            </a:extLst>
          </p:cNvPr>
          <p:cNvSpPr/>
          <p:nvPr/>
        </p:nvSpPr>
        <p:spPr>
          <a:xfrm>
            <a:off x="899592" y="1052736"/>
            <a:ext cx="2078736" cy="2078736"/>
          </a:xfrm>
          <a:prstGeom prst="leftCircularArrow">
            <a:avLst>
              <a:gd name="adj1" fmla="val 6452"/>
              <a:gd name="adj2" fmla="val 429999"/>
              <a:gd name="adj3" fmla="val 10489124"/>
              <a:gd name="adj4" fmla="val 14837806"/>
              <a:gd name="adj5" fmla="val 7527"/>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12" name="Group 11">
            <a:extLst>
              <a:ext uri="{FF2B5EF4-FFF2-40B4-BE49-F238E27FC236}">
                <a16:creationId xmlns:a16="http://schemas.microsoft.com/office/drawing/2014/main" id="{529F7F97-7E56-472F-8075-8B3781CC6D88}"/>
              </a:ext>
            </a:extLst>
          </p:cNvPr>
          <p:cNvGrpSpPr/>
          <p:nvPr/>
        </p:nvGrpSpPr>
        <p:grpSpPr>
          <a:xfrm rot="20980612">
            <a:off x="2253547" y="3990867"/>
            <a:ext cx="1592756" cy="1592756"/>
            <a:chOff x="2454821" y="178981"/>
            <a:chExt cx="1592756" cy="1592756"/>
          </a:xfrm>
        </p:grpSpPr>
        <p:sp>
          <p:nvSpPr>
            <p:cNvPr id="13" name="Shape 12">
              <a:extLst>
                <a:ext uri="{FF2B5EF4-FFF2-40B4-BE49-F238E27FC236}">
                  <a16:creationId xmlns:a16="http://schemas.microsoft.com/office/drawing/2014/main" id="{47D455F8-5112-4DF0-ABFE-84D91529DB71}"/>
                </a:ext>
              </a:extLst>
            </p:cNvPr>
            <p:cNvSpPr/>
            <p:nvPr/>
          </p:nvSpPr>
          <p:spPr>
            <a:xfrm rot="20700000">
              <a:off x="2454821" y="178981"/>
              <a:ext cx="1592756" cy="1592756"/>
            </a:xfrm>
            <a:prstGeom prst="gear6">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Shape 4">
              <a:extLst>
                <a:ext uri="{FF2B5EF4-FFF2-40B4-BE49-F238E27FC236}">
                  <a16:creationId xmlns:a16="http://schemas.microsoft.com/office/drawing/2014/main" id="{8AEF0E5F-4A0A-4BDB-AE4C-4BAA8C75D8BF}"/>
                </a:ext>
              </a:extLst>
            </p:cNvPr>
            <p:cNvSpPr txBox="1"/>
            <p:nvPr/>
          </p:nvSpPr>
          <p:spPr>
            <a:xfrm rot="21033116">
              <a:off x="2804160" y="528320"/>
              <a:ext cx="894080" cy="89408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New Values</a:t>
              </a:r>
            </a:p>
          </p:txBody>
        </p:sp>
      </p:grpSp>
      <p:sp>
        <p:nvSpPr>
          <p:cNvPr id="18" name="Arrow: Circular 17">
            <a:extLst>
              <a:ext uri="{FF2B5EF4-FFF2-40B4-BE49-F238E27FC236}">
                <a16:creationId xmlns:a16="http://schemas.microsoft.com/office/drawing/2014/main" id="{11C1C872-41C7-49D7-945C-A714070A2ECF}"/>
              </a:ext>
            </a:extLst>
          </p:cNvPr>
          <p:cNvSpPr/>
          <p:nvPr/>
        </p:nvSpPr>
        <p:spPr>
          <a:xfrm>
            <a:off x="5796136" y="908720"/>
            <a:ext cx="2861056" cy="2861056"/>
          </a:xfrm>
          <a:prstGeom prst="circularArrow">
            <a:avLst>
              <a:gd name="adj1" fmla="val 4687"/>
              <a:gd name="adj2" fmla="val 299029"/>
              <a:gd name="adj3" fmla="val 2513083"/>
              <a:gd name="adj4" fmla="val 15867933"/>
              <a:gd name="adj5" fmla="val 546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19" name="Group 18">
            <a:extLst>
              <a:ext uri="{FF2B5EF4-FFF2-40B4-BE49-F238E27FC236}">
                <a16:creationId xmlns:a16="http://schemas.microsoft.com/office/drawing/2014/main" id="{5D4417BD-62AB-4751-9D7E-858E4FA860BD}"/>
              </a:ext>
            </a:extLst>
          </p:cNvPr>
          <p:cNvGrpSpPr/>
          <p:nvPr/>
        </p:nvGrpSpPr>
        <p:grpSpPr>
          <a:xfrm>
            <a:off x="5868144" y="1196752"/>
            <a:ext cx="2235200" cy="2235200"/>
            <a:chOff x="2844800" y="1828800"/>
            <a:chExt cx="2235200" cy="2235200"/>
          </a:xfrm>
        </p:grpSpPr>
        <p:sp>
          <p:nvSpPr>
            <p:cNvPr id="20" name="Shape 19">
              <a:extLst>
                <a:ext uri="{FF2B5EF4-FFF2-40B4-BE49-F238E27FC236}">
                  <a16:creationId xmlns:a16="http://schemas.microsoft.com/office/drawing/2014/main" id="{E13CA24E-8639-430A-BD4B-15AAFD5FE6B2}"/>
                </a:ext>
              </a:extLst>
            </p:cNvPr>
            <p:cNvSpPr/>
            <p:nvPr/>
          </p:nvSpPr>
          <p:spPr>
            <a:xfrm>
              <a:off x="2844800" y="1828800"/>
              <a:ext cx="2235200" cy="2235200"/>
            </a:xfrm>
            <a:prstGeom prst="gear9">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Shape 4">
              <a:extLst>
                <a:ext uri="{FF2B5EF4-FFF2-40B4-BE49-F238E27FC236}">
                  <a16:creationId xmlns:a16="http://schemas.microsoft.com/office/drawing/2014/main" id="{CC791CB6-F790-4C39-8ABA-A271FE4ADDCF}"/>
                </a:ext>
              </a:extLst>
            </p:cNvPr>
            <p:cNvSpPr txBox="1"/>
            <p:nvPr/>
          </p:nvSpPr>
          <p:spPr>
            <a:xfrm>
              <a:off x="3294175" y="2352385"/>
              <a:ext cx="1336450" cy="11489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Renewed perceptions of being a human</a:t>
              </a:r>
            </a:p>
          </p:txBody>
        </p:sp>
      </p:grpSp>
      <p:grpSp>
        <p:nvGrpSpPr>
          <p:cNvPr id="22" name="Group 21">
            <a:extLst>
              <a:ext uri="{FF2B5EF4-FFF2-40B4-BE49-F238E27FC236}">
                <a16:creationId xmlns:a16="http://schemas.microsoft.com/office/drawing/2014/main" id="{D78279BD-E37A-42F0-9FD3-885C2B54E5B8}"/>
              </a:ext>
            </a:extLst>
          </p:cNvPr>
          <p:cNvGrpSpPr/>
          <p:nvPr/>
        </p:nvGrpSpPr>
        <p:grpSpPr>
          <a:xfrm rot="20804315">
            <a:off x="154818" y="2847045"/>
            <a:ext cx="2016223" cy="1584177"/>
            <a:chOff x="1715436" y="1435946"/>
            <a:chExt cx="1197810" cy="1490134"/>
          </a:xfrm>
        </p:grpSpPr>
        <p:sp>
          <p:nvSpPr>
            <p:cNvPr id="23" name="Shape 22">
              <a:extLst>
                <a:ext uri="{FF2B5EF4-FFF2-40B4-BE49-F238E27FC236}">
                  <a16:creationId xmlns:a16="http://schemas.microsoft.com/office/drawing/2014/main" id="{B1097B5D-FD16-48E7-AB03-AADBFE1826D5}"/>
                </a:ext>
              </a:extLst>
            </p:cNvPr>
            <p:cNvSpPr/>
            <p:nvPr/>
          </p:nvSpPr>
          <p:spPr>
            <a:xfrm>
              <a:off x="1715436" y="1435946"/>
              <a:ext cx="1197810" cy="1490134"/>
            </a:xfrm>
            <a:prstGeom prst="gear6">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Shape 4">
              <a:extLst>
                <a:ext uri="{FF2B5EF4-FFF2-40B4-BE49-F238E27FC236}">
                  <a16:creationId xmlns:a16="http://schemas.microsoft.com/office/drawing/2014/main" id="{9594F2CF-15DE-44F5-AEAE-4F59E7B81EC8}"/>
                </a:ext>
              </a:extLst>
            </p:cNvPr>
            <p:cNvSpPr txBox="1"/>
            <p:nvPr/>
          </p:nvSpPr>
          <p:spPr>
            <a:xfrm>
              <a:off x="1953570" y="1712203"/>
              <a:ext cx="807100" cy="8021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400" kern="1200" dirty="0"/>
                <a:t>New </a:t>
              </a:r>
              <a:r>
                <a:rPr lang="en-US" sz="1400" dirty="0"/>
                <a:t>Understandings</a:t>
              </a:r>
              <a:endParaRPr lang="en-US" sz="1400" kern="1200" dirty="0"/>
            </a:p>
          </p:txBody>
        </p:sp>
      </p:grpSp>
      <p:sp>
        <p:nvSpPr>
          <p:cNvPr id="25" name="Arrow: Circular 24">
            <a:extLst>
              <a:ext uri="{FF2B5EF4-FFF2-40B4-BE49-F238E27FC236}">
                <a16:creationId xmlns:a16="http://schemas.microsoft.com/office/drawing/2014/main" id="{EC5C1C7A-BAEF-43B5-90AD-F559D1EB3205}"/>
              </a:ext>
            </a:extLst>
          </p:cNvPr>
          <p:cNvSpPr/>
          <p:nvPr/>
        </p:nvSpPr>
        <p:spPr>
          <a:xfrm rot="8242852">
            <a:off x="482278" y="3406145"/>
            <a:ext cx="2861056" cy="2861056"/>
          </a:xfrm>
          <a:prstGeom prst="circularArrow">
            <a:avLst>
              <a:gd name="adj1" fmla="val 4687"/>
              <a:gd name="adj2" fmla="val 299029"/>
              <a:gd name="adj3" fmla="val 2513083"/>
              <a:gd name="adj4" fmla="val 15867933"/>
              <a:gd name="adj5" fmla="val 546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14338" name="Picture 2" descr="Natural Hazards Center || One Size Won't Fit All">
            <a:extLst>
              <a:ext uri="{FF2B5EF4-FFF2-40B4-BE49-F238E27FC236}">
                <a16:creationId xmlns:a16="http://schemas.microsoft.com/office/drawing/2014/main" id="{22C6755F-4CD2-486F-A954-9663C5B6BDE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58" t="8104" r="19011" b="8148"/>
          <a:stretch/>
        </p:blipFill>
        <p:spPr bwMode="auto">
          <a:xfrm rot="20984137">
            <a:off x="6466242" y="5286153"/>
            <a:ext cx="2369575" cy="1268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297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171D-A143-4505-9D4E-39AB8EE70D77}"/>
              </a:ext>
            </a:extLst>
          </p:cNvPr>
          <p:cNvSpPr>
            <a:spLocks noGrp="1"/>
          </p:cNvSpPr>
          <p:nvPr>
            <p:ph type="title"/>
          </p:nvPr>
        </p:nvSpPr>
        <p:spPr>
          <a:xfrm>
            <a:off x="611560" y="116632"/>
            <a:ext cx="7416824" cy="533400"/>
          </a:xfrm>
        </p:spPr>
        <p:txBody>
          <a:bodyPr/>
          <a:lstStyle/>
          <a:p>
            <a:r>
              <a:rPr lang="en-AU" sz="3200" i="0" dirty="0">
                <a:effectLst/>
                <a:latin typeface="Comic Sans MS" panose="030F0702030302020204" pitchFamily="66" charset="0"/>
              </a:rPr>
              <a:t>Go Back to Where You Came From</a:t>
            </a:r>
            <a:endParaRPr lang="en-US" sz="3200" dirty="0">
              <a:latin typeface="Comic Sans MS" panose="030F0702030302020204" pitchFamily="66" charset="0"/>
            </a:endParaRPr>
          </a:p>
        </p:txBody>
      </p:sp>
      <p:sp>
        <p:nvSpPr>
          <p:cNvPr id="7" name="Content Placeholder 6">
            <a:extLst>
              <a:ext uri="{FF2B5EF4-FFF2-40B4-BE49-F238E27FC236}">
                <a16:creationId xmlns:a16="http://schemas.microsoft.com/office/drawing/2014/main" id="{6DA0469E-C19B-4148-9136-6560CAF76B64}"/>
              </a:ext>
            </a:extLst>
          </p:cNvPr>
          <p:cNvSpPr>
            <a:spLocks noGrp="1"/>
          </p:cNvSpPr>
          <p:nvPr>
            <p:ph idx="1"/>
          </p:nvPr>
        </p:nvSpPr>
        <p:spPr>
          <a:xfrm>
            <a:off x="179512" y="908720"/>
            <a:ext cx="8856984" cy="4608512"/>
          </a:xfrm>
        </p:spPr>
        <p:txBody>
          <a:bodyPr/>
          <a:lstStyle/>
          <a:p>
            <a:r>
              <a:rPr lang="en-US" sz="2000" dirty="0">
                <a:latin typeface="Comic Sans MS" panose="030F0702030302020204" pitchFamily="66" charset="0"/>
              </a:rPr>
              <a:t>Suggested Activities – understanding ‘human experiences’.</a:t>
            </a:r>
          </a:p>
          <a:p>
            <a:pPr>
              <a:spcBef>
                <a:spcPts val="600"/>
              </a:spcBef>
              <a:spcAft>
                <a:spcPts val="600"/>
              </a:spcAft>
            </a:pPr>
            <a:r>
              <a:rPr lang="en-AU" sz="1600" dirty="0">
                <a:effectLst/>
                <a:latin typeface="Comic Sans MS" panose="030F0702030302020204" pitchFamily="66" charset="0"/>
                <a:ea typeface="Arial" panose="020B0604020202020204" pitchFamily="34" charset="0"/>
                <a:cs typeface="Times New Roman" panose="02020603050405020304" pitchFamily="18" charset="0"/>
              </a:rPr>
              <a:t>To what extent does the media (such as the documentary – </a:t>
            </a:r>
            <a:r>
              <a:rPr lang="en-AU" sz="1600" i="1" dirty="0">
                <a:effectLst/>
                <a:latin typeface="Comic Sans MS" panose="030F0702030302020204" pitchFamily="66" charset="0"/>
                <a:ea typeface="Arial" panose="020B0604020202020204" pitchFamily="34" charset="0"/>
                <a:cs typeface="Times New Roman" panose="02020603050405020304" pitchFamily="18" charset="0"/>
              </a:rPr>
              <a:t>Go Back to Where you Came From)</a:t>
            </a:r>
            <a:r>
              <a:rPr lang="en-AU" sz="1600" dirty="0">
                <a:effectLst/>
                <a:latin typeface="Comic Sans MS" panose="030F0702030302020204" pitchFamily="66" charset="0"/>
                <a:ea typeface="Arial" panose="020B0604020202020204" pitchFamily="34" charset="0"/>
                <a:cs typeface="Times New Roman" panose="02020603050405020304" pitchFamily="18" charset="0"/>
              </a:rPr>
              <a:t> shape our identity and opinions? Examine the ways that globalisation and travel changes our beliefs?</a:t>
            </a:r>
            <a:endParaRPr lang="en-AU" sz="1600" dirty="0">
              <a:effectLst/>
              <a:latin typeface="Comic Sans MS" panose="030F0702030302020204" pitchFamily="66" charset="0"/>
              <a:ea typeface="Times New Roman" panose="02020603050405020304" pitchFamily="18" charset="0"/>
              <a:cs typeface="Times New Roman" panose="02020603050405020304" pitchFamily="18" charset="0"/>
            </a:endParaRPr>
          </a:p>
          <a:p>
            <a:pPr>
              <a:spcBef>
                <a:spcPts val="600"/>
              </a:spcBef>
              <a:spcAft>
                <a:spcPts val="600"/>
              </a:spcAft>
            </a:pPr>
            <a:r>
              <a:rPr lang="en-AU" sz="1600" dirty="0">
                <a:effectLst/>
                <a:latin typeface="Comic Sans MS" panose="030F0702030302020204" pitchFamily="66" charset="0"/>
                <a:ea typeface="Arial" panose="020B0604020202020204" pitchFamily="34" charset="0"/>
                <a:cs typeface="Times New Roman" panose="02020603050405020304" pitchFamily="18" charset="0"/>
              </a:rPr>
              <a:t>To what extent are refugee camps considered a ‘safe haven’? Explore the experiences of men, women and children from refugee camps  globally. (Choose at least two different countries to compare.)</a:t>
            </a:r>
            <a:endParaRPr lang="en-AU" sz="1600" dirty="0">
              <a:effectLst/>
              <a:latin typeface="Comic Sans MS" panose="030F0702030302020204" pitchFamily="66" charset="0"/>
              <a:ea typeface="Times New Roman" panose="02020603050405020304" pitchFamily="18" charset="0"/>
              <a:cs typeface="Times New Roman" panose="02020603050405020304" pitchFamily="18" charset="0"/>
            </a:endParaRPr>
          </a:p>
          <a:p>
            <a:pPr>
              <a:spcBef>
                <a:spcPts val="600"/>
              </a:spcBef>
              <a:spcAft>
                <a:spcPts val="600"/>
              </a:spcAft>
            </a:pPr>
            <a:r>
              <a:rPr lang="en-AU" sz="1600" dirty="0">
                <a:effectLst/>
                <a:latin typeface="Comic Sans MS" panose="030F0702030302020204" pitchFamily="66" charset="0"/>
                <a:ea typeface="Arial" panose="020B0604020202020204" pitchFamily="34" charset="0"/>
                <a:cs typeface="Times New Roman" panose="02020603050405020304" pitchFamily="18" charset="0"/>
              </a:rPr>
              <a:t>Examine the variations in access to resources (food, water, health, education) globally.</a:t>
            </a:r>
            <a:endParaRPr lang="en-AU" sz="1600" dirty="0">
              <a:effectLst/>
              <a:latin typeface="Comic Sans MS" panose="030F0702030302020204" pitchFamily="66" charset="0"/>
              <a:ea typeface="Times New Roman" panose="02020603050405020304" pitchFamily="18" charset="0"/>
              <a:cs typeface="Times New Roman" panose="02020603050405020304" pitchFamily="18" charset="0"/>
            </a:endParaRPr>
          </a:p>
          <a:p>
            <a:pPr>
              <a:spcBef>
                <a:spcPts val="600"/>
              </a:spcBef>
              <a:spcAft>
                <a:spcPts val="600"/>
              </a:spcAft>
            </a:pPr>
            <a:r>
              <a:rPr lang="en-AU" sz="1600" dirty="0">
                <a:effectLst/>
                <a:latin typeface="Comic Sans MS" panose="030F0702030302020204" pitchFamily="66" charset="0"/>
                <a:ea typeface="Arial" panose="020B0604020202020204" pitchFamily="34" charset="0"/>
                <a:cs typeface="Times New Roman" panose="02020603050405020304" pitchFamily="18" charset="0"/>
              </a:rPr>
              <a:t>Investigate the lives of refugees who have been resettled in new countries. Examine the strengths, skills and knowledge that persons from a refugee background bring to their respective communities.</a:t>
            </a:r>
          </a:p>
          <a:p>
            <a:pPr>
              <a:spcBef>
                <a:spcPts val="600"/>
              </a:spcBef>
              <a:spcAft>
                <a:spcPts val="600"/>
              </a:spcAft>
            </a:pPr>
            <a:r>
              <a:rPr lang="en-AU" sz="1600" dirty="0">
                <a:latin typeface="Comic Sans MS" panose="030F0702030302020204" pitchFamily="66" charset="0"/>
                <a:ea typeface="Arial" panose="020B0604020202020204" pitchFamily="34" charset="0"/>
                <a:cs typeface="Times New Roman" panose="02020603050405020304" pitchFamily="18" charset="0"/>
              </a:rPr>
              <a:t>Suggested investigations – </a:t>
            </a:r>
            <a:r>
              <a:rPr lang="en-AU" sz="1600" dirty="0">
                <a:latin typeface="Comic Sans MS" panose="030F0702030302020204" pitchFamily="66" charset="0"/>
                <a:ea typeface="Arial" panose="020B0604020202020204" pitchFamily="34" charset="0"/>
                <a:cs typeface="Times New Roman" panose="02020603050405020304" pitchFamily="18" charset="0"/>
                <a:hlinkClick r:id="rId2"/>
              </a:rPr>
              <a:t>Global Worlds – Seeking refuge – the Journey</a:t>
            </a:r>
            <a:endParaRPr lang="en-AU" sz="1600" dirty="0">
              <a:latin typeface="Comic Sans MS" panose="030F0702030302020204" pitchFamily="66" charset="0"/>
              <a:ea typeface="Arial" panose="020B0604020202020204" pitchFamily="34" charset="0"/>
              <a:cs typeface="Times New Roman" panose="02020603050405020304" pitchFamily="18" charset="0"/>
            </a:endParaRPr>
          </a:p>
          <a:p>
            <a:pPr>
              <a:spcBef>
                <a:spcPts val="600"/>
              </a:spcBef>
              <a:spcAft>
                <a:spcPts val="600"/>
              </a:spcAft>
            </a:pPr>
            <a:r>
              <a:rPr lang="en-AU" sz="1600" dirty="0">
                <a:effectLst/>
                <a:latin typeface="Comic Sans MS" panose="030F0702030302020204" pitchFamily="66" charset="0"/>
                <a:ea typeface="Arial" panose="020B0604020202020204" pitchFamily="34" charset="0"/>
                <a:cs typeface="Times New Roman" panose="02020603050405020304" pitchFamily="18" charset="0"/>
              </a:rPr>
              <a:t>An</a:t>
            </a:r>
            <a:r>
              <a:rPr lang="en-AU" sz="1600" dirty="0">
                <a:latin typeface="Comic Sans MS" panose="030F0702030302020204" pitchFamily="66" charset="0"/>
                <a:ea typeface="Arial" panose="020B0604020202020204" pitchFamily="34" charset="0"/>
                <a:cs typeface="Times New Roman" panose="02020603050405020304" pitchFamily="18" charset="0"/>
              </a:rPr>
              <a:t>h Do – </a:t>
            </a:r>
            <a:r>
              <a:rPr lang="en-AU" sz="1600" dirty="0">
                <a:latin typeface="Comic Sans MS" panose="030F0702030302020204" pitchFamily="66" charset="0"/>
                <a:ea typeface="Arial" panose="020B0604020202020204" pitchFamily="34" charset="0"/>
                <a:cs typeface="Times New Roman" panose="02020603050405020304" pitchFamily="18" charset="0"/>
                <a:hlinkClick r:id="rId3"/>
              </a:rPr>
              <a:t>The Happiest Refugee </a:t>
            </a:r>
            <a:endParaRPr lang="en-AU" sz="1600" dirty="0">
              <a:effectLst/>
              <a:latin typeface="Comic Sans MS" panose="030F0702030302020204" pitchFamily="66" charset="0"/>
              <a:ea typeface="Arial" panose="020B0604020202020204" pitchFamily="34" charset="0"/>
              <a:cs typeface="Times New Roman" panose="02020603050405020304" pitchFamily="18" charset="0"/>
            </a:endParaRPr>
          </a:p>
          <a:p>
            <a:pPr marL="0" indent="0">
              <a:spcBef>
                <a:spcPts val="600"/>
              </a:spcBef>
              <a:spcAft>
                <a:spcPts val="600"/>
              </a:spcAft>
              <a:buNone/>
            </a:pPr>
            <a:r>
              <a:rPr lang="en-AU" sz="1600" dirty="0">
                <a:effectLst/>
                <a:latin typeface="Comic Sans MS" panose="030F0702030302020204" pitchFamily="66" charset="0"/>
                <a:ea typeface="Arial" panose="020B0604020202020204" pitchFamily="34" charset="0"/>
                <a:cs typeface="Times New Roman" panose="02020603050405020304" pitchFamily="18" charset="0"/>
              </a:rPr>
              <a:t> </a:t>
            </a:r>
            <a:endParaRPr lang="en-AU" sz="1600" dirty="0">
              <a:effectLst/>
              <a:latin typeface="Comic Sans MS" panose="030F0702030302020204" pitchFamily="66" charset="0"/>
              <a:ea typeface="Times New Roman" panose="02020603050405020304" pitchFamily="18" charset="0"/>
              <a:cs typeface="Times New Roman" panose="02020603050405020304" pitchFamily="18" charset="0"/>
            </a:endParaRPr>
          </a:p>
          <a:p>
            <a:endParaRPr lang="en-US" sz="2000" dirty="0">
              <a:latin typeface="Comic Sans MS" panose="030F0702030302020204" pitchFamily="66" charset="0"/>
            </a:endParaRPr>
          </a:p>
          <a:p>
            <a:endParaRPr lang="en-US" sz="1200" dirty="0">
              <a:latin typeface="Comic Sans MS" panose="030F0702030302020204" pitchFamily="66" charset="0"/>
            </a:endParaRPr>
          </a:p>
        </p:txBody>
      </p:sp>
      <p:pic>
        <p:nvPicPr>
          <p:cNvPr id="6146" name="Picture 2" descr="Girl in school in Afghanistan. Photo by People in Need (PIN) CC BY-SA-3.0">
            <a:extLst>
              <a:ext uri="{FF2B5EF4-FFF2-40B4-BE49-F238E27FC236}">
                <a16:creationId xmlns:a16="http://schemas.microsoft.com/office/drawing/2014/main" id="{226BFA7C-856C-4A86-B004-AD6EBEA1D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6313" y="4725144"/>
            <a:ext cx="2308416" cy="17281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erson smiling in front of a river&#10;&#10;Description automatically generated with low confidence">
            <a:extLst>
              <a:ext uri="{FF2B5EF4-FFF2-40B4-BE49-F238E27FC236}">
                <a16:creationId xmlns:a16="http://schemas.microsoft.com/office/drawing/2014/main" id="{009B73A8-DB5A-4733-A67D-527DDEBF82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4088" y="4869160"/>
            <a:ext cx="1152128" cy="1779021"/>
          </a:xfrm>
          <a:prstGeom prst="rect">
            <a:avLst/>
          </a:prstGeom>
        </p:spPr>
      </p:pic>
      <p:pic>
        <p:nvPicPr>
          <p:cNvPr id="6150" name="Picture 6" descr="Anh Do tickets | Orange Civic Theatre | Ticketek Australia">
            <a:extLst>
              <a:ext uri="{FF2B5EF4-FFF2-40B4-BE49-F238E27FC236}">
                <a16:creationId xmlns:a16="http://schemas.microsoft.com/office/drawing/2014/main" id="{DFE3F4FD-AAD6-4B47-84C8-7D92E5445B1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544" y="5229200"/>
            <a:ext cx="4405375" cy="144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032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171D-A143-4505-9D4E-39AB8EE70D77}"/>
              </a:ext>
            </a:extLst>
          </p:cNvPr>
          <p:cNvSpPr>
            <a:spLocks noGrp="1"/>
          </p:cNvSpPr>
          <p:nvPr>
            <p:ph type="title"/>
          </p:nvPr>
        </p:nvSpPr>
        <p:spPr>
          <a:xfrm>
            <a:off x="971600" y="0"/>
            <a:ext cx="6984776" cy="533400"/>
          </a:xfrm>
        </p:spPr>
        <p:txBody>
          <a:bodyPr/>
          <a:lstStyle/>
          <a:p>
            <a:r>
              <a:rPr lang="en-AU" sz="3200" i="0" dirty="0">
                <a:effectLst/>
                <a:latin typeface="Comic Sans MS" panose="030F0702030302020204" pitchFamily="66" charset="0"/>
              </a:rPr>
              <a:t>Go Back to Where You Came From</a:t>
            </a:r>
            <a:endParaRPr lang="en-US" sz="3200" dirty="0">
              <a:latin typeface="Comic Sans MS" panose="030F0702030302020204" pitchFamily="66" charset="0"/>
            </a:endParaRPr>
          </a:p>
        </p:txBody>
      </p:sp>
      <p:sp>
        <p:nvSpPr>
          <p:cNvPr id="7" name="Content Placeholder 6">
            <a:extLst>
              <a:ext uri="{FF2B5EF4-FFF2-40B4-BE49-F238E27FC236}">
                <a16:creationId xmlns:a16="http://schemas.microsoft.com/office/drawing/2014/main" id="{6DA0469E-C19B-4148-9136-6560CAF76B64}"/>
              </a:ext>
            </a:extLst>
          </p:cNvPr>
          <p:cNvSpPr>
            <a:spLocks noGrp="1"/>
          </p:cNvSpPr>
          <p:nvPr>
            <p:ph idx="1"/>
          </p:nvPr>
        </p:nvSpPr>
        <p:spPr>
          <a:xfrm>
            <a:off x="323528" y="1052736"/>
            <a:ext cx="8640960" cy="5472608"/>
          </a:xfrm>
        </p:spPr>
        <p:txBody>
          <a:bodyPr/>
          <a:lstStyle/>
          <a:p>
            <a:r>
              <a:rPr lang="en-AU" sz="2000" dirty="0">
                <a:effectLst/>
                <a:latin typeface="Comic Sans MS" panose="030F0702030302020204" pitchFamily="66" charset="0"/>
                <a:ea typeface="Arial" panose="020B0604020202020204" pitchFamily="34" charset="0"/>
                <a:cs typeface="Times New Roman" panose="02020603050405020304" pitchFamily="18" charset="0"/>
              </a:rPr>
              <a:t>Writing a</a:t>
            </a:r>
            <a:r>
              <a:rPr lang="en-AU" sz="2000" dirty="0">
                <a:latin typeface="Comic Sans MS" panose="030F0702030302020204" pitchFamily="66" charset="0"/>
                <a:ea typeface="Arial" panose="020B0604020202020204" pitchFamily="34" charset="0"/>
                <a:cs typeface="Times New Roman" panose="02020603050405020304" pitchFamily="18" charset="0"/>
              </a:rPr>
              <a:t> Band 6 (A+) Essay</a:t>
            </a:r>
            <a:endParaRPr lang="en-AU" sz="2000" dirty="0">
              <a:effectLst/>
              <a:latin typeface="Comic Sans MS" panose="030F0702030302020204" pitchFamily="66" charset="0"/>
              <a:ea typeface="Arial" panose="020B0604020202020204" pitchFamily="34" charset="0"/>
              <a:cs typeface="Times New Roman" panose="02020603050405020304" pitchFamily="18" charset="0"/>
            </a:endParaRPr>
          </a:p>
          <a:p>
            <a:r>
              <a:rPr lang="en-AU" sz="1800" dirty="0">
                <a:latin typeface="Comic Sans MS" panose="030F0702030302020204" pitchFamily="66" charset="0"/>
                <a:ea typeface="Arial" panose="020B0604020202020204" pitchFamily="34" charset="0"/>
                <a:cs typeface="Times New Roman" panose="02020603050405020304" pitchFamily="18" charset="0"/>
              </a:rPr>
              <a:t>Before you begin you need to understand the format of an exemplar essay.</a:t>
            </a:r>
          </a:p>
          <a:p>
            <a:pPr lvl="1"/>
            <a:r>
              <a:rPr lang="en-AU" sz="1600" dirty="0">
                <a:effectLst/>
                <a:latin typeface="Comic Sans MS" panose="030F0702030302020204" pitchFamily="66" charset="0"/>
                <a:ea typeface="Arial" panose="020B0604020202020204" pitchFamily="34" charset="0"/>
                <a:cs typeface="Times New Roman" panose="02020603050405020304" pitchFamily="18" charset="0"/>
              </a:rPr>
              <a:t>How </a:t>
            </a:r>
            <a:r>
              <a:rPr lang="en-AU" sz="1600" dirty="0">
                <a:latin typeface="Comic Sans MS" panose="030F0702030302020204" pitchFamily="66" charset="0"/>
                <a:ea typeface="Arial" panose="020B0604020202020204" pitchFamily="34" charset="0"/>
                <a:cs typeface="Times New Roman" panose="02020603050405020304" pitchFamily="18" charset="0"/>
              </a:rPr>
              <a:t>is the introduction structured. </a:t>
            </a:r>
          </a:p>
          <a:p>
            <a:pPr lvl="1"/>
            <a:r>
              <a:rPr lang="en-AU" sz="1600" dirty="0">
                <a:effectLst/>
                <a:latin typeface="Comic Sans MS" panose="030F0702030302020204" pitchFamily="66" charset="0"/>
                <a:ea typeface="Arial" panose="020B0604020202020204" pitchFamily="34" charset="0"/>
                <a:cs typeface="Times New Roman" panose="02020603050405020304" pitchFamily="18" charset="0"/>
              </a:rPr>
              <a:t>Have you addressed the</a:t>
            </a:r>
            <a:r>
              <a:rPr lang="en-AU" sz="1600" dirty="0">
                <a:latin typeface="Comic Sans MS" panose="030F0702030302020204" pitchFamily="66" charset="0"/>
                <a:ea typeface="Arial" panose="020B0604020202020204" pitchFamily="34" charset="0"/>
                <a:cs typeface="Times New Roman" panose="02020603050405020304" pitchFamily="18" charset="0"/>
              </a:rPr>
              <a:t> question and raised a thesis statement (answer the question) and an argument</a:t>
            </a:r>
          </a:p>
          <a:p>
            <a:pPr lvl="1"/>
            <a:r>
              <a:rPr lang="en-AU" sz="1600" dirty="0">
                <a:latin typeface="Comic Sans MS" panose="030F0702030302020204" pitchFamily="66" charset="0"/>
                <a:ea typeface="Arial" panose="020B0604020202020204" pitchFamily="34" charset="0"/>
                <a:cs typeface="Times New Roman" panose="02020603050405020304" pitchFamily="18" charset="0"/>
              </a:rPr>
              <a:t>Next you should try to present and discuss something closely relating to points of reasoning and evidence.</a:t>
            </a:r>
          </a:p>
          <a:p>
            <a:pPr lvl="1"/>
            <a:r>
              <a:rPr lang="en-AU" sz="1600" dirty="0">
                <a:effectLst/>
                <a:latin typeface="Comic Sans MS" panose="030F0702030302020204" pitchFamily="66" charset="0"/>
                <a:ea typeface="Arial" panose="020B0604020202020204" pitchFamily="34" charset="0"/>
                <a:cs typeface="Times New Roman" panose="02020603050405020304" pitchFamily="18" charset="0"/>
              </a:rPr>
              <a:t>Your essay should include relevant </a:t>
            </a:r>
            <a:r>
              <a:rPr lang="en-AU" sz="1600" dirty="0">
                <a:latin typeface="Comic Sans MS" panose="030F0702030302020204" pitchFamily="66" charset="0"/>
                <a:ea typeface="Arial" panose="020B0604020202020204" pitchFamily="34" charset="0"/>
                <a:cs typeface="Times New Roman" panose="02020603050405020304" pitchFamily="18" charset="0"/>
              </a:rPr>
              <a:t>examples, supporting evidence and information from your prescribed text and related texts.</a:t>
            </a:r>
          </a:p>
          <a:p>
            <a:pPr lvl="1"/>
            <a:r>
              <a:rPr lang="en-AU" sz="1600" dirty="0">
                <a:effectLst/>
                <a:latin typeface="Comic Sans MS" panose="030F0702030302020204" pitchFamily="66" charset="0"/>
                <a:ea typeface="Arial" panose="020B0604020202020204" pitchFamily="34" charset="0"/>
                <a:cs typeface="Times New Roman" panose="02020603050405020304" pitchFamily="18" charset="0"/>
              </a:rPr>
              <a:t>Does it have a strong conclusion.</a:t>
            </a:r>
          </a:p>
          <a:p>
            <a:pPr>
              <a:spcBef>
                <a:spcPts val="600"/>
              </a:spcBef>
              <a:spcAft>
                <a:spcPts val="600"/>
              </a:spcAft>
            </a:pPr>
            <a:r>
              <a:rPr lang="en-AU" sz="1600" dirty="0">
                <a:effectLst/>
                <a:latin typeface="Comic Sans MS" panose="030F0702030302020204" pitchFamily="66" charset="0"/>
                <a:ea typeface="Arial" panose="020B0604020202020204" pitchFamily="34" charset="0"/>
                <a:cs typeface="Times New Roman" panose="02020603050405020304" pitchFamily="18" charset="0"/>
              </a:rPr>
              <a:t>Example Question – </a:t>
            </a:r>
          </a:p>
          <a:p>
            <a:pPr>
              <a:spcBef>
                <a:spcPts val="600"/>
              </a:spcBef>
              <a:spcAft>
                <a:spcPts val="600"/>
              </a:spcAft>
            </a:pPr>
            <a:r>
              <a:rPr lang="en-AU" sz="1600" dirty="0">
                <a:latin typeface="Comic Sans MS" panose="030F0702030302020204" pitchFamily="66" charset="0"/>
                <a:ea typeface="Arial" panose="020B0604020202020204" pitchFamily="34" charset="0"/>
                <a:cs typeface="Times New Roman" panose="02020603050405020304" pitchFamily="18" charset="0"/>
              </a:rPr>
              <a:t>Texts “hold as ‘twere the mirror up to nature; to show vieture her feature, scorn her own image, and the very age and body of the time his form and pressure”. Hamlet (3.2.17-24)</a:t>
            </a:r>
          </a:p>
          <a:p>
            <a:pPr>
              <a:spcBef>
                <a:spcPts val="600"/>
              </a:spcBef>
              <a:spcAft>
                <a:spcPts val="600"/>
              </a:spcAft>
            </a:pPr>
            <a:r>
              <a:rPr lang="en-AU" sz="1600" dirty="0">
                <a:effectLst/>
                <a:latin typeface="Comic Sans MS" panose="030F0702030302020204" pitchFamily="66" charset="0"/>
                <a:ea typeface="Arial" panose="020B0604020202020204" pitchFamily="34" charset="0"/>
                <a:cs typeface="Times New Roman" panose="02020603050405020304" pitchFamily="18" charset="0"/>
              </a:rPr>
              <a:t>To what extent does this statement reflect representations of individual and collective human experiences in your prescribed text and ONE other related text? </a:t>
            </a:r>
            <a:endParaRPr lang="en-AU" sz="1600" dirty="0">
              <a:latin typeface="Comic Sans MS" panose="030F0702030302020204" pitchFamily="66" charset="0"/>
              <a:ea typeface="Arial" panose="020B0604020202020204" pitchFamily="34" charset="0"/>
              <a:cs typeface="Times New Roman" panose="02020603050405020304" pitchFamily="18" charset="0"/>
            </a:endParaRPr>
          </a:p>
          <a:p>
            <a:pPr>
              <a:spcBef>
                <a:spcPts val="600"/>
              </a:spcBef>
              <a:spcAft>
                <a:spcPts val="600"/>
              </a:spcAft>
            </a:pPr>
            <a:r>
              <a:rPr lang="en-AU" sz="1600" dirty="0">
                <a:effectLst/>
                <a:latin typeface="Comic Sans MS" panose="030F0702030302020204" pitchFamily="66" charset="0"/>
                <a:ea typeface="Arial" panose="020B0604020202020204" pitchFamily="34" charset="0"/>
                <a:cs typeface="Times New Roman" panose="02020603050405020304" pitchFamily="18" charset="0"/>
              </a:rPr>
              <a:t> </a:t>
            </a:r>
            <a:endParaRPr lang="en-AU" sz="1600" dirty="0">
              <a:effectLst/>
              <a:latin typeface="Comic Sans MS" panose="030F0702030302020204" pitchFamily="66" charset="0"/>
              <a:ea typeface="Times New Roman" panose="02020603050405020304" pitchFamily="18" charset="0"/>
              <a:cs typeface="Times New Roman" panose="02020603050405020304" pitchFamily="18" charset="0"/>
            </a:endParaRPr>
          </a:p>
          <a:p>
            <a:endParaRPr lang="en-US" sz="2000" dirty="0">
              <a:latin typeface="Comic Sans MS" panose="030F0702030302020204" pitchFamily="66" charset="0"/>
            </a:endParaRPr>
          </a:p>
          <a:p>
            <a:endParaRPr lang="en-US" sz="1200" dirty="0">
              <a:latin typeface="Comic Sans MS" panose="030F0702030302020204" pitchFamily="66" charset="0"/>
            </a:endParaRPr>
          </a:p>
        </p:txBody>
      </p:sp>
    </p:spTree>
    <p:extLst>
      <p:ext uri="{BB962C8B-B14F-4D97-AF65-F5344CB8AC3E}">
        <p14:creationId xmlns:p14="http://schemas.microsoft.com/office/powerpoint/2010/main" val="340310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See the source image">
            <a:extLst>
              <a:ext uri="{FF2B5EF4-FFF2-40B4-BE49-F238E27FC236}">
                <a16:creationId xmlns:a16="http://schemas.microsoft.com/office/drawing/2014/main" id="{AD3858B6-541E-4DB0-B600-593FBC5AE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034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171D-A143-4505-9D4E-39AB8EE70D77}"/>
              </a:ext>
            </a:extLst>
          </p:cNvPr>
          <p:cNvSpPr>
            <a:spLocks noGrp="1"/>
          </p:cNvSpPr>
          <p:nvPr>
            <p:ph type="title"/>
          </p:nvPr>
        </p:nvSpPr>
        <p:spPr>
          <a:xfrm>
            <a:off x="971600" y="0"/>
            <a:ext cx="6984776" cy="533400"/>
          </a:xfrm>
        </p:spPr>
        <p:txBody>
          <a:bodyPr/>
          <a:lstStyle/>
          <a:p>
            <a:r>
              <a:rPr lang="en-AU" sz="3200" i="0" dirty="0">
                <a:effectLst/>
                <a:latin typeface="Comic Sans MS" panose="030F0702030302020204" pitchFamily="66" charset="0"/>
              </a:rPr>
              <a:t>Go Back to Where You Came From</a:t>
            </a:r>
            <a:endParaRPr lang="en-US" sz="3200" dirty="0">
              <a:latin typeface="Comic Sans MS" panose="030F0702030302020204" pitchFamily="66" charset="0"/>
            </a:endParaRPr>
          </a:p>
        </p:txBody>
      </p:sp>
      <p:sp>
        <p:nvSpPr>
          <p:cNvPr id="7" name="Content Placeholder 6">
            <a:extLst>
              <a:ext uri="{FF2B5EF4-FFF2-40B4-BE49-F238E27FC236}">
                <a16:creationId xmlns:a16="http://schemas.microsoft.com/office/drawing/2014/main" id="{6DA0469E-C19B-4148-9136-6560CAF76B64}"/>
              </a:ext>
            </a:extLst>
          </p:cNvPr>
          <p:cNvSpPr>
            <a:spLocks noGrp="1"/>
          </p:cNvSpPr>
          <p:nvPr>
            <p:ph idx="1"/>
          </p:nvPr>
        </p:nvSpPr>
        <p:spPr>
          <a:xfrm>
            <a:off x="251520" y="751305"/>
            <a:ext cx="8892480" cy="6120680"/>
          </a:xfrm>
        </p:spPr>
        <p:txBody>
          <a:bodyPr/>
          <a:lstStyle/>
          <a:p>
            <a:r>
              <a:rPr lang="en-AU" sz="2000" dirty="0">
                <a:effectLst/>
                <a:latin typeface="Comic Sans MS" panose="030F0702030302020204" pitchFamily="66" charset="0"/>
                <a:ea typeface="Arial" panose="020B0604020202020204" pitchFamily="34" charset="0"/>
                <a:cs typeface="Times New Roman" panose="02020603050405020304" pitchFamily="18" charset="0"/>
              </a:rPr>
              <a:t>Sample </a:t>
            </a:r>
            <a:r>
              <a:rPr lang="en-AU" sz="2000" dirty="0">
                <a:latin typeface="Comic Sans MS" panose="030F0702030302020204" pitchFamily="66" charset="0"/>
                <a:ea typeface="Arial" panose="020B0604020202020204" pitchFamily="34" charset="0"/>
                <a:cs typeface="Times New Roman" panose="02020603050405020304" pitchFamily="18" charset="0"/>
              </a:rPr>
              <a:t>Band 6 (A+) Essay </a:t>
            </a:r>
            <a:r>
              <a:rPr lang="en-AU" sz="2000" dirty="0">
                <a:effectLst/>
                <a:latin typeface="Comic Sans MS" panose="030F0702030302020204" pitchFamily="66" charset="0"/>
                <a:ea typeface="Arial" panose="020B0604020202020204" pitchFamily="34" charset="0"/>
                <a:cs typeface="Times New Roman" panose="02020603050405020304" pitchFamily="18" charset="0"/>
              </a:rPr>
              <a:t>Example Question – </a:t>
            </a:r>
          </a:p>
          <a:p>
            <a:pPr>
              <a:spcBef>
                <a:spcPts val="600"/>
              </a:spcBef>
              <a:spcAft>
                <a:spcPts val="600"/>
              </a:spcAft>
            </a:pPr>
            <a:r>
              <a:rPr lang="en-AU" sz="1800" dirty="0">
                <a:latin typeface="Comic Sans MS" panose="030F0702030302020204" pitchFamily="66" charset="0"/>
                <a:ea typeface="Arial" panose="020B0604020202020204" pitchFamily="34" charset="0"/>
                <a:cs typeface="Times New Roman" panose="02020603050405020304" pitchFamily="18" charset="0"/>
              </a:rPr>
              <a:t>Texts “hold as ‘twere the mirror up to nature; to show virture her feature, scorn her own image, and the very age and body of the time his form and pressure”. Hamlet (3.2.17-24)</a:t>
            </a:r>
          </a:p>
          <a:p>
            <a:pPr>
              <a:spcBef>
                <a:spcPts val="600"/>
              </a:spcBef>
              <a:spcAft>
                <a:spcPts val="600"/>
              </a:spcAft>
            </a:pPr>
            <a:r>
              <a:rPr lang="en-AU" sz="1800" dirty="0">
                <a:effectLst/>
                <a:latin typeface="Comic Sans MS" panose="030F0702030302020204" pitchFamily="66" charset="0"/>
                <a:ea typeface="Arial" panose="020B0604020202020204" pitchFamily="34" charset="0"/>
                <a:cs typeface="Times New Roman" panose="02020603050405020304" pitchFamily="18" charset="0"/>
              </a:rPr>
              <a:t>To what extent does this statement reflect representations of individual and collective human experiences in your prescribed text and ONE other related text? </a:t>
            </a:r>
          </a:p>
          <a:p>
            <a:pPr marL="0" indent="0">
              <a:buNone/>
            </a:pPr>
            <a:endParaRPr lang="en-AU" sz="1050" dirty="0">
              <a:latin typeface="Comic Sans MS" panose="030F0702030302020204" pitchFamily="66" charset="0"/>
              <a:ea typeface="Arial" panose="020B0604020202020204" pitchFamily="34" charset="0"/>
              <a:cs typeface="Times New Roman" panose="02020603050405020304" pitchFamily="18" charset="0"/>
            </a:endParaRPr>
          </a:p>
          <a:p>
            <a:pPr marL="0" indent="0">
              <a:buNone/>
            </a:pPr>
            <a:r>
              <a:rPr lang="en-AU" sz="1600" dirty="0">
                <a:latin typeface="Comic Sans MS" panose="030F0702030302020204" pitchFamily="66" charset="0"/>
                <a:ea typeface="Arial" panose="020B0604020202020204" pitchFamily="34" charset="0"/>
                <a:cs typeface="Times New Roman" panose="02020603050405020304" pitchFamily="18" charset="0"/>
              </a:rPr>
              <a:t>Sample Introduction</a:t>
            </a:r>
          </a:p>
          <a:p>
            <a:pPr marL="0" indent="0">
              <a:buNone/>
            </a:pPr>
            <a:r>
              <a:rPr lang="en-AU" sz="1600" dirty="0">
                <a:effectLst/>
                <a:latin typeface="Comic Sans MS" panose="030F0702030302020204" pitchFamily="66" charset="0"/>
                <a:ea typeface="Arial" panose="020B0604020202020204" pitchFamily="34" charset="0"/>
                <a:cs typeface="Times New Roman" panose="02020603050405020304" pitchFamily="18" charset="0"/>
              </a:rPr>
              <a:t>	The figurative notion of texts mirroring nature implies that tests are an accurate reflection of human characteristics and relationships and this is represented in the documentary series by Ivan O’Mahoney, </a:t>
            </a:r>
            <a:r>
              <a:rPr lang="en-AU" sz="1600" i="1" dirty="0">
                <a:effectLst/>
                <a:latin typeface="Comic Sans MS" panose="030F0702030302020204" pitchFamily="66" charset="0"/>
                <a:ea typeface="Arial" panose="020B0604020202020204" pitchFamily="34" charset="0"/>
                <a:cs typeface="Times New Roman" panose="02020603050405020304" pitchFamily="18" charset="0"/>
              </a:rPr>
              <a:t>Go Back to Where You Came From </a:t>
            </a:r>
            <a:r>
              <a:rPr lang="en-AU" sz="1600" dirty="0">
                <a:effectLst/>
                <a:latin typeface="Comic Sans MS" panose="030F0702030302020204" pitchFamily="66" charset="0"/>
                <a:ea typeface="Arial" panose="020B0604020202020204" pitchFamily="34" charset="0"/>
                <a:cs typeface="Times New Roman" panose="02020603050405020304" pitchFamily="18" charset="0"/>
              </a:rPr>
              <a:t>(2011); and the emotive </a:t>
            </a:r>
            <a:r>
              <a:rPr lang="en-AU" sz="1600" i="1" dirty="0">
                <a:effectLst/>
                <a:latin typeface="Comic Sans MS" panose="030F0702030302020204" pitchFamily="66" charset="0"/>
                <a:ea typeface="Arial" panose="020B0604020202020204" pitchFamily="34" charset="0"/>
                <a:cs typeface="Times New Roman" panose="02020603050405020304" pitchFamily="18" charset="0"/>
              </a:rPr>
              <a:t>Mahtab’s Story </a:t>
            </a:r>
            <a:r>
              <a:rPr lang="en-AU" sz="1600" dirty="0">
                <a:effectLst/>
                <a:latin typeface="Comic Sans MS" panose="030F0702030302020204" pitchFamily="66" charset="0"/>
                <a:ea typeface="Arial" panose="020B0604020202020204" pitchFamily="34" charset="0"/>
                <a:cs typeface="Times New Roman" panose="02020603050405020304" pitchFamily="18" charset="0"/>
              </a:rPr>
              <a:t>by Libby Gleeson (2008). These two texts represent both individual and collective human experiences by exploring the process of change, which, in their respective contexts of government legislation, danger, and feelings of isolation results in ‘us against them’ when trying to keep hope alive’. Both texts highlight individual experiences of identity and belonging and uncover desirable aspects of our humanity, as much as the opposite. Both O’Mahoney and Gleeson, therefore, create texts which “show virtue of her feature” whilst at the same time “scorn[ing</a:t>
            </a:r>
            <a:r>
              <a:rPr lang="en-AU" sz="1600" dirty="0">
                <a:latin typeface="Comic Sans MS" panose="030F0702030302020204" pitchFamily="66" charset="0"/>
                <a:ea typeface="Arial" panose="020B0604020202020204" pitchFamily="34" charset="0"/>
                <a:cs typeface="Times New Roman" panose="02020603050405020304" pitchFamily="18" charset="0"/>
              </a:rPr>
              <a:t>] her own image” thereby alluding to impacts of our shared and individual experiences on the way we perceive the world and ourselves.</a:t>
            </a:r>
          </a:p>
          <a:p>
            <a:pPr marL="0" indent="0">
              <a:spcBef>
                <a:spcPts val="600"/>
              </a:spcBef>
              <a:spcAft>
                <a:spcPts val="600"/>
              </a:spcAft>
              <a:buNone/>
            </a:pPr>
            <a:endParaRPr lang="en-AU" sz="1600" dirty="0">
              <a:effectLst/>
              <a:latin typeface="Comic Sans MS" panose="030F0702030302020204" pitchFamily="66" charset="0"/>
              <a:ea typeface="Times New Roman" panose="02020603050405020304" pitchFamily="18" charset="0"/>
              <a:cs typeface="Times New Roman" panose="02020603050405020304" pitchFamily="18" charset="0"/>
            </a:endParaRPr>
          </a:p>
          <a:p>
            <a:endParaRPr lang="en-US" sz="2000" dirty="0">
              <a:latin typeface="Comic Sans MS" panose="030F0702030302020204" pitchFamily="66" charset="0"/>
            </a:endParaRPr>
          </a:p>
          <a:p>
            <a:endParaRPr lang="en-US" sz="1200" dirty="0">
              <a:latin typeface="Comic Sans MS" panose="030F0702030302020204" pitchFamily="66" charset="0"/>
            </a:endParaRPr>
          </a:p>
        </p:txBody>
      </p:sp>
    </p:spTree>
    <p:extLst>
      <p:ext uri="{BB962C8B-B14F-4D97-AF65-F5344CB8AC3E}">
        <p14:creationId xmlns:p14="http://schemas.microsoft.com/office/powerpoint/2010/main" val="331850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7AA4-757F-40CC-8EE7-393ABEF271B2}"/>
              </a:ext>
            </a:extLst>
          </p:cNvPr>
          <p:cNvSpPr>
            <a:spLocks noGrp="1"/>
          </p:cNvSpPr>
          <p:nvPr>
            <p:ph type="title"/>
          </p:nvPr>
        </p:nvSpPr>
        <p:spPr>
          <a:xfrm>
            <a:off x="2987824" y="29497"/>
            <a:ext cx="3610744" cy="533400"/>
          </a:xfrm>
        </p:spPr>
        <p:txBody>
          <a:bodyPr/>
          <a:lstStyle/>
          <a:p>
            <a:r>
              <a:rPr lang="en-US" sz="3600" dirty="0">
                <a:latin typeface="Comic Sans MS" panose="030F0702030302020204" pitchFamily="66" charset="0"/>
              </a:rPr>
              <a:t>Bibliography</a:t>
            </a:r>
          </a:p>
        </p:txBody>
      </p:sp>
      <p:sp>
        <p:nvSpPr>
          <p:cNvPr id="3" name="Content Placeholder 2">
            <a:extLst>
              <a:ext uri="{FF2B5EF4-FFF2-40B4-BE49-F238E27FC236}">
                <a16:creationId xmlns:a16="http://schemas.microsoft.com/office/drawing/2014/main" id="{44B66018-E447-4D6C-A01F-1BEA6BF7A886}"/>
              </a:ext>
            </a:extLst>
          </p:cNvPr>
          <p:cNvSpPr>
            <a:spLocks noGrp="1"/>
          </p:cNvSpPr>
          <p:nvPr>
            <p:ph idx="1"/>
          </p:nvPr>
        </p:nvSpPr>
        <p:spPr>
          <a:xfrm>
            <a:off x="323528" y="908720"/>
            <a:ext cx="8424936" cy="5832648"/>
          </a:xfrm>
        </p:spPr>
        <p:txBody>
          <a:bodyPr/>
          <a:lstStyle/>
          <a:p>
            <a:r>
              <a:rPr lang="en-US" sz="1600" i="1" dirty="0">
                <a:latin typeface="Comic Sans MS" panose="030F0702030302020204" pitchFamily="66" charset="0"/>
              </a:rPr>
              <a:t>Education Standards - </a:t>
            </a:r>
            <a:r>
              <a:rPr lang="en-US" sz="1600" i="1" dirty="0">
                <a:latin typeface="Comic Sans MS" panose="030F0702030302020204" pitchFamily="66" charset="0"/>
                <a:hlinkClick r:id="rId2"/>
              </a:rPr>
              <a:t>https://educationstandards.nsw.edu.au/wps/portal/nesa/11-12/stage-6-learning-areas/stage-6-english</a:t>
            </a:r>
            <a:endParaRPr lang="en-US" sz="1600" i="1" dirty="0">
              <a:latin typeface="Comic Sans MS" panose="030F0702030302020204" pitchFamily="66" charset="0"/>
            </a:endParaRPr>
          </a:p>
          <a:p>
            <a:endParaRPr lang="en-US" sz="1600" i="1" dirty="0">
              <a:latin typeface="Comic Sans MS" panose="030F0702030302020204" pitchFamily="66" charset="0"/>
            </a:endParaRPr>
          </a:p>
          <a:p>
            <a:r>
              <a:rPr lang="en-US" sz="1600" i="1" dirty="0">
                <a:latin typeface="Comic Sans MS" panose="030F0702030302020204" pitchFamily="66" charset="0"/>
              </a:rPr>
              <a:t>Go Back to Where you came from </a:t>
            </a:r>
            <a:r>
              <a:rPr lang="en-US" sz="1600" dirty="0">
                <a:latin typeface="Comic Sans MS" panose="030F0702030302020204" pitchFamily="66" charset="0"/>
              </a:rPr>
              <a:t>- </a:t>
            </a:r>
            <a:r>
              <a:rPr lang="en-US" sz="1600" dirty="0">
                <a:latin typeface="Comic Sans MS" panose="030F0702030302020204" pitchFamily="66" charset="0"/>
                <a:hlinkClick r:id="rId3"/>
              </a:rPr>
              <a:t>https://www.sbs.com.au/learn/resources/teaching-about-global-refugee-crises</a:t>
            </a:r>
            <a:endParaRPr lang="en-US" sz="1600" dirty="0">
              <a:latin typeface="Comic Sans MS" panose="030F0702030302020204" pitchFamily="66" charset="0"/>
            </a:endParaRPr>
          </a:p>
          <a:p>
            <a:endParaRPr lang="en-US" sz="1600" dirty="0">
              <a:latin typeface="Comic Sans MS" panose="030F0702030302020204" pitchFamily="66" charset="0"/>
            </a:endParaRPr>
          </a:p>
          <a:p>
            <a:r>
              <a:rPr lang="en-US" sz="1600" i="1" dirty="0">
                <a:latin typeface="Comic Sans MS" panose="030F0702030302020204" pitchFamily="66" charset="0"/>
              </a:rPr>
              <a:t>Go Back to Where you came from </a:t>
            </a:r>
            <a:r>
              <a:rPr lang="en-US" sz="1600" dirty="0">
                <a:latin typeface="Comic Sans MS" panose="030F0702030302020204" pitchFamily="66" charset="0"/>
              </a:rPr>
              <a:t>- </a:t>
            </a:r>
            <a:r>
              <a:rPr lang="en-US" sz="1600" dirty="0">
                <a:latin typeface="Comic Sans MS" panose="030F0702030302020204" pitchFamily="66" charset="0"/>
                <a:hlinkClick r:id="rId4"/>
              </a:rPr>
              <a:t>https://www.sbs.com.au/programs/go-back-to-where-you-came-from/learn/australian-red-cross</a:t>
            </a:r>
            <a:endParaRPr lang="en-US" sz="1600" dirty="0">
              <a:latin typeface="Comic Sans MS" panose="030F0702030302020204" pitchFamily="66" charset="0"/>
            </a:endParaRPr>
          </a:p>
          <a:p>
            <a:endParaRPr lang="en-US" sz="1600" dirty="0">
              <a:latin typeface="Comic Sans MS" panose="030F0702030302020204" pitchFamily="66" charset="0"/>
            </a:endParaRPr>
          </a:p>
          <a:p>
            <a:r>
              <a:rPr lang="en-US" sz="1600" dirty="0">
                <a:latin typeface="Comic Sans MS" panose="030F0702030302020204" pitchFamily="66" charset="0"/>
              </a:rPr>
              <a:t>Asylum Seekers and Refugees – Education Resources </a:t>
            </a:r>
            <a:r>
              <a:rPr lang="en-US" sz="1600" dirty="0">
                <a:latin typeface="Comic Sans MS" panose="030F0702030302020204" pitchFamily="66" charset="0"/>
                <a:hlinkClick r:id="rId5"/>
              </a:rPr>
              <a:t>https://d3n8a8pro7vhmx.cloudfront.net/erc/pages/289/attachments/original/1591663111/2006_ERC_Resource_A4_19.pdf?1591663111</a:t>
            </a:r>
            <a:endParaRPr lang="en-US" sz="1600" dirty="0">
              <a:latin typeface="Comic Sans MS" panose="030F0702030302020204" pitchFamily="66" charset="0"/>
            </a:endParaRPr>
          </a:p>
          <a:p>
            <a:endParaRPr lang="en-US" sz="1600" b="0" i="0" dirty="0">
              <a:effectLst/>
              <a:latin typeface="Comic Sans MS" panose="030F0702030302020204" pitchFamily="66" charset="0"/>
            </a:endParaRPr>
          </a:p>
          <a:p>
            <a:r>
              <a:rPr lang="en-US" sz="1600" dirty="0">
                <a:latin typeface="Comic Sans MS" panose="030F0702030302020204" pitchFamily="66" charset="0"/>
              </a:rPr>
              <a:t>Writing a Five Paragraph Essay – images </a:t>
            </a:r>
            <a:r>
              <a:rPr lang="en-AU" sz="1600" dirty="0">
                <a:latin typeface="Comic Sans MS" panose="030F0702030302020204" pitchFamily="66" charset="0"/>
                <a:hlinkClick r:id="rId6"/>
              </a:rPr>
              <a:t>writing an A essay - Bing images</a:t>
            </a:r>
            <a:endParaRPr lang="en-AU" sz="1600" dirty="0">
              <a:latin typeface="Comic Sans MS" panose="030F0702030302020204" pitchFamily="66" charset="0"/>
            </a:endParaRPr>
          </a:p>
          <a:p>
            <a:endParaRPr lang="en-AU" sz="1600" dirty="0">
              <a:latin typeface="Comic Sans MS" panose="030F0702030302020204" pitchFamily="66" charset="0"/>
            </a:endParaRPr>
          </a:p>
          <a:p>
            <a:r>
              <a:rPr lang="en-AU" sz="1600" b="0" i="0" dirty="0">
                <a:effectLst/>
                <a:latin typeface="Comic Sans MS" panose="030F0702030302020204" pitchFamily="66" charset="0"/>
              </a:rPr>
              <a:t>Seeking refuge – the Journey - </a:t>
            </a:r>
            <a:r>
              <a:rPr lang="en-AU" sz="1600" dirty="0">
                <a:latin typeface="Comic Sans MS" panose="030F0702030302020204" pitchFamily="66" charset="0"/>
                <a:hlinkClick r:id="rId7"/>
              </a:rPr>
              <a:t>http://globalwords.edu.au/units/Refugees_JSY8_html/index.html</a:t>
            </a:r>
            <a:endParaRPr lang="en-AU" sz="1600" dirty="0">
              <a:latin typeface="Comic Sans MS" panose="030F0702030302020204" pitchFamily="66" charset="0"/>
            </a:endParaRPr>
          </a:p>
          <a:p>
            <a:endParaRPr lang="en-AU" sz="1600" b="0" i="0" dirty="0">
              <a:effectLst/>
              <a:latin typeface="Comic Sans MS" panose="030F0702030302020204" pitchFamily="66" charset="0"/>
            </a:endParaRPr>
          </a:p>
          <a:p>
            <a:r>
              <a:rPr lang="en-US" sz="1600" dirty="0">
                <a:latin typeface="Comic Sans MS" panose="030F0702030302020204" pitchFamily="66" charset="0"/>
              </a:rPr>
              <a:t>Education Standards - </a:t>
            </a:r>
            <a:r>
              <a:rPr lang="en-US" sz="1600" dirty="0">
                <a:latin typeface="Comic Sans MS" panose="030F0702030302020204" pitchFamily="66" charset="0"/>
                <a:hlinkClick r:id="rId8"/>
              </a:rPr>
              <a:t>https://educationstandards.nsw.edu.au/wps/portal/nesa/resource-finder/hsc-exam-papers/2020/english-standard-2020-hsc-exam-pack</a:t>
            </a:r>
            <a:endParaRPr lang="en-US" sz="1600" dirty="0">
              <a:latin typeface="Comic Sans MS" panose="030F0702030302020204" pitchFamily="66" charset="0"/>
            </a:endParaRPr>
          </a:p>
          <a:p>
            <a:pPr marL="0" indent="0">
              <a:buNone/>
            </a:pPr>
            <a:endParaRPr lang="en-US" sz="2000" dirty="0">
              <a:latin typeface="Comic Sans MS" panose="030F0702030302020204" pitchFamily="66" charset="0"/>
            </a:endParaRPr>
          </a:p>
          <a:p>
            <a:endParaRPr lang="en-US" sz="2000" dirty="0">
              <a:latin typeface="Comic Sans MS" panose="030F0702030302020204" pitchFamily="66" charset="0"/>
            </a:endParaRPr>
          </a:p>
          <a:p>
            <a:endParaRPr lang="en-US" sz="2000" dirty="0">
              <a:latin typeface="Comic Sans MS" panose="030F0702030302020204" pitchFamily="66" charset="0"/>
            </a:endParaRPr>
          </a:p>
          <a:p>
            <a:endParaRPr lang="en-US" sz="2000" dirty="0">
              <a:latin typeface="Comic Sans MS" panose="030F0702030302020204" pitchFamily="66" charset="0"/>
            </a:endParaRPr>
          </a:p>
          <a:p>
            <a:endParaRPr lang="en-US" sz="2000" dirty="0">
              <a:latin typeface="Comic Sans MS" panose="030F0702030302020204" pitchFamily="66" charset="0"/>
            </a:endParaRPr>
          </a:p>
          <a:p>
            <a:endParaRPr lang="en-US" sz="2000" dirty="0">
              <a:latin typeface="Comic Sans MS" panose="030F0702030302020204" pitchFamily="66" charset="0"/>
            </a:endParaRPr>
          </a:p>
        </p:txBody>
      </p:sp>
    </p:spTree>
    <p:extLst>
      <p:ext uri="{BB962C8B-B14F-4D97-AF65-F5344CB8AC3E}">
        <p14:creationId xmlns:p14="http://schemas.microsoft.com/office/powerpoint/2010/main" val="3775846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19FA0B4-278B-4C77-9FCA-BFF1471FFCE4}"/>
              </a:ext>
            </a:extLst>
          </p:cNvPr>
          <p:cNvSpPr>
            <a:spLocks noGrp="1"/>
          </p:cNvSpPr>
          <p:nvPr>
            <p:ph type="title"/>
          </p:nvPr>
        </p:nvSpPr>
        <p:spPr>
          <a:xfrm>
            <a:off x="323528" y="0"/>
            <a:ext cx="8686800" cy="533400"/>
          </a:xfrm>
        </p:spPr>
        <p:txBody>
          <a:bodyPr/>
          <a:lstStyle/>
          <a:p>
            <a:br>
              <a:rPr lang="en-AU" b="1" i="0" dirty="0">
                <a:solidFill>
                  <a:srgbClr val="000000"/>
                </a:solidFill>
                <a:effectLst/>
                <a:latin typeface="Hind"/>
              </a:rPr>
            </a:br>
            <a:endParaRPr lang="en-US" dirty="0"/>
          </a:p>
        </p:txBody>
      </p:sp>
      <p:sp>
        <p:nvSpPr>
          <p:cNvPr id="4" name="Content Placeholder 3">
            <a:extLst>
              <a:ext uri="{FF2B5EF4-FFF2-40B4-BE49-F238E27FC236}">
                <a16:creationId xmlns:a16="http://schemas.microsoft.com/office/drawing/2014/main" id="{F4DFA3C2-3425-41BF-920B-255490D5EC45}"/>
              </a:ext>
            </a:extLst>
          </p:cNvPr>
          <p:cNvSpPr>
            <a:spLocks noGrp="1"/>
          </p:cNvSpPr>
          <p:nvPr>
            <p:ph idx="1"/>
          </p:nvPr>
        </p:nvSpPr>
        <p:spPr>
          <a:xfrm>
            <a:off x="107504" y="1052736"/>
            <a:ext cx="6624736" cy="5616624"/>
          </a:xfrm>
        </p:spPr>
        <p:txBody>
          <a:bodyPr/>
          <a:lstStyle/>
          <a:p>
            <a:pPr algn="l"/>
            <a:r>
              <a:rPr lang="en-AU" sz="1600" b="1" i="0" dirty="0">
                <a:effectLst/>
                <a:latin typeface="Comic Sans MS" panose="030F0702030302020204" pitchFamily="66" charset="0"/>
              </a:rPr>
              <a:t>Who is a refugee?</a:t>
            </a:r>
          </a:p>
          <a:p>
            <a:pPr algn="l"/>
            <a:r>
              <a:rPr lang="en-AU" sz="1400" b="0" i="0" dirty="0">
                <a:effectLst/>
                <a:latin typeface="Comic Sans MS" panose="030F0702030302020204" pitchFamily="66" charset="0"/>
              </a:rPr>
              <a:t>‘Refugee’ is used commonly to refer to people who are forced to leave their homes for many reasons, including conflict and violence. Sometimes it is used to also refer to a person displaced due to a natural disaster.</a:t>
            </a:r>
          </a:p>
          <a:p>
            <a:pPr algn="l"/>
            <a:endParaRPr lang="en-AU" sz="1600" dirty="0">
              <a:latin typeface="Comic Sans MS" panose="030F0702030302020204" pitchFamily="66" charset="0"/>
            </a:endParaRPr>
          </a:p>
          <a:p>
            <a:r>
              <a:rPr lang="en-AU" sz="1600" b="1" i="0" dirty="0">
                <a:effectLst/>
                <a:latin typeface="Comic Sans MS" panose="030F0702030302020204" pitchFamily="66" charset="0"/>
              </a:rPr>
              <a:t>Who is an asylum seeker?</a:t>
            </a:r>
            <a:endParaRPr lang="en-AU" sz="1600" b="0" i="0" dirty="0">
              <a:effectLst/>
              <a:latin typeface="Comic Sans MS" panose="030F0702030302020204" pitchFamily="66" charset="0"/>
            </a:endParaRPr>
          </a:p>
          <a:p>
            <a:pPr algn="l"/>
            <a:r>
              <a:rPr lang="en-AU" sz="1400" b="0" i="0" dirty="0">
                <a:effectLst/>
                <a:latin typeface="Comic Sans MS" panose="030F0702030302020204" pitchFamily="66" charset="0"/>
              </a:rPr>
              <a:t>The term ‘asylum seeker’ is often used interchangeably with ‘refugee’ but means something different under law. Asylum seekers are the people who have sought protection as a refugee, but whose claim for refugee status has not yet been assessed.</a:t>
            </a:r>
          </a:p>
          <a:p>
            <a:pPr algn="l"/>
            <a:endParaRPr lang="en-AU" sz="1400" b="0" i="0" dirty="0">
              <a:effectLst/>
              <a:latin typeface="Comic Sans MS" panose="030F0702030302020204" pitchFamily="66" charset="0"/>
            </a:endParaRPr>
          </a:p>
          <a:p>
            <a:pPr algn="l"/>
            <a:r>
              <a:rPr lang="en-AU" sz="1600" i="0" dirty="0">
                <a:effectLst/>
                <a:latin typeface="Comic Sans MS" panose="030F0702030302020204" pitchFamily="66" charset="0"/>
              </a:rPr>
              <a:t>Who is an internally displaced person?</a:t>
            </a:r>
          </a:p>
          <a:p>
            <a:pPr algn="l"/>
            <a:r>
              <a:rPr lang="en-AU" sz="1400" b="0" i="0" dirty="0">
                <a:effectLst/>
                <a:latin typeface="Comic Sans MS" panose="030F0702030302020204" pitchFamily="66" charset="0"/>
              </a:rPr>
              <a:t>Internally displaced persons are people who are forced to flee their home but remain within their national borders. Internally displaced persons are not refugees under the Refugee Convention.</a:t>
            </a:r>
            <a:endParaRPr lang="en-AU" sz="1400" dirty="0">
              <a:effectLst/>
              <a:latin typeface="Comic Sans MS" panose="030F0702030302020204" pitchFamily="66" charset="0"/>
              <a:ea typeface="Calibri" panose="020F0502020204030204" pitchFamily="34" charset="0"/>
            </a:endParaRPr>
          </a:p>
          <a:p>
            <a:endParaRPr lang="en-AU" sz="1400" dirty="0">
              <a:latin typeface="Comic Sans MS" panose="030F0702030302020204" pitchFamily="66" charset="0"/>
              <a:ea typeface="Calibri" panose="020F0502020204030204" pitchFamily="34" charset="0"/>
            </a:endParaRPr>
          </a:p>
          <a:p>
            <a:r>
              <a:rPr lang="en-AU" sz="1400" dirty="0">
                <a:effectLst/>
                <a:latin typeface="Comic Sans MS" panose="030F0702030302020204" pitchFamily="66" charset="0"/>
                <a:ea typeface="Calibri" panose="020F0502020204030204" pitchFamily="34" charset="0"/>
              </a:rPr>
              <a:t>Ultimately, asylum seekers and refugees seek protection from persecution. How we meet and deal with them is a measure of our humanity. Martin Luther King, Jr. once said, “I refuse to accept the view that mankind is so tragically bound to the starless midnight of racism and war that the bright daybreak of peace and brotherhood can never become a reality… I believe that unarmed truth and unconditional love will have the final word.”(King, 1964) </a:t>
            </a:r>
          </a:p>
          <a:p>
            <a:endParaRPr lang="en-US" dirty="0"/>
          </a:p>
        </p:txBody>
      </p:sp>
      <p:sp>
        <p:nvSpPr>
          <p:cNvPr id="9" name="TextBox 8">
            <a:extLst>
              <a:ext uri="{FF2B5EF4-FFF2-40B4-BE49-F238E27FC236}">
                <a16:creationId xmlns:a16="http://schemas.microsoft.com/office/drawing/2014/main" id="{CE2A0AFC-77A2-4827-8397-6408562E62C7}"/>
              </a:ext>
            </a:extLst>
          </p:cNvPr>
          <p:cNvSpPr txBox="1"/>
          <p:nvPr/>
        </p:nvSpPr>
        <p:spPr>
          <a:xfrm>
            <a:off x="1115616" y="116632"/>
            <a:ext cx="7416824" cy="461665"/>
          </a:xfrm>
          <a:prstGeom prst="rect">
            <a:avLst/>
          </a:prstGeom>
          <a:noFill/>
        </p:spPr>
        <p:txBody>
          <a:bodyPr wrap="square">
            <a:spAutoFit/>
          </a:bodyPr>
          <a:lstStyle/>
          <a:p>
            <a:r>
              <a:rPr lang="en-AU" sz="2400" b="1" i="0" dirty="0">
                <a:solidFill>
                  <a:schemeClr val="bg1"/>
                </a:solidFill>
                <a:effectLst/>
                <a:latin typeface="Comic Sans MS" panose="030F0702030302020204" pitchFamily="66" charset="0"/>
              </a:rPr>
              <a:t>Who is a refugee? Who is an asylum seeker?</a:t>
            </a:r>
            <a:endParaRPr lang="en-US" dirty="0">
              <a:solidFill>
                <a:schemeClr val="bg1"/>
              </a:solidFill>
            </a:endParaRPr>
          </a:p>
        </p:txBody>
      </p:sp>
      <p:pic>
        <p:nvPicPr>
          <p:cNvPr id="3074" name="Picture 2" descr="Refugee holding child with words Refugee or Migrant? Word choice matters">
            <a:extLst>
              <a:ext uri="{FF2B5EF4-FFF2-40B4-BE49-F238E27FC236}">
                <a16:creationId xmlns:a16="http://schemas.microsoft.com/office/drawing/2014/main" id="{DE3E9A21-A520-41AF-9908-40F876547F7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2240" y="836712"/>
            <a:ext cx="2411760"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ichelle Bachelet in front of blue UN logo background">
            <a:extLst>
              <a:ext uri="{FF2B5EF4-FFF2-40B4-BE49-F238E27FC236}">
                <a16:creationId xmlns:a16="http://schemas.microsoft.com/office/drawing/2014/main" id="{4B3C14FC-236D-4690-9857-045F18BF102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2241" y="5229201"/>
            <a:ext cx="2431424" cy="16288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8E943927-2D35-43EE-ACA1-CDB93902366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2240" y="2348880"/>
            <a:ext cx="2411760" cy="138189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ctors without borders">
            <a:extLst>
              <a:ext uri="{FF2B5EF4-FFF2-40B4-BE49-F238E27FC236}">
                <a16:creationId xmlns:a16="http://schemas.microsoft.com/office/drawing/2014/main" id="{F6ED9E2A-0410-4422-872B-E71AD271AC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240" y="3717032"/>
            <a:ext cx="2411760" cy="1542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410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EECA5008-100C-444B-BCB4-61CCE5E52F3A}"/>
              </a:ext>
            </a:extLst>
          </p:cNvPr>
          <p:cNvSpPr>
            <a:spLocks noGrp="1"/>
          </p:cNvSpPr>
          <p:nvPr>
            <p:ph type="title"/>
          </p:nvPr>
        </p:nvSpPr>
        <p:spPr>
          <a:xfrm>
            <a:off x="1187624" y="188640"/>
            <a:ext cx="7056784" cy="419646"/>
          </a:xfrm>
        </p:spPr>
        <p:txBody>
          <a:bodyPr/>
          <a:lstStyle/>
          <a:p>
            <a:r>
              <a:rPr lang="en-AU" sz="3200" dirty="0">
                <a:latin typeface="Comic Sans MS" panose="030F0702030302020204" pitchFamily="66" charset="0"/>
              </a:rPr>
              <a:t>Go Back to Where you came from</a:t>
            </a:r>
            <a:endParaRPr lang="en-US" sz="3200" dirty="0"/>
          </a:p>
        </p:txBody>
      </p:sp>
      <p:pic>
        <p:nvPicPr>
          <p:cNvPr id="7170" name="Picture 2" descr="refugees. | World refugee day, Refugee, Syrian refugee crisis">
            <a:extLst>
              <a:ext uri="{FF2B5EF4-FFF2-40B4-BE49-F238E27FC236}">
                <a16:creationId xmlns:a16="http://schemas.microsoft.com/office/drawing/2014/main" id="{E4149C62-E0B3-4492-841B-386D4C3D16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076056" y="836712"/>
            <a:ext cx="3992222" cy="5853113"/>
          </a:xfrm>
          <a:prstGeom prst="rect">
            <a:avLst/>
          </a:prstGeom>
          <a:solidFill>
            <a:srgbClr val="FFFFFF"/>
          </a:solidFill>
        </p:spPr>
      </p:pic>
      <p:pic>
        <p:nvPicPr>
          <p:cNvPr id="10" name="Picture 4" descr="Chart: Mapping The World's Refugee Population | Statista">
            <a:extLst>
              <a:ext uri="{FF2B5EF4-FFF2-40B4-BE49-F238E27FC236}">
                <a16:creationId xmlns:a16="http://schemas.microsoft.com/office/drawing/2014/main" id="{D8BCD47A-8A8E-4F0B-8682-50F63D8690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836712"/>
            <a:ext cx="4841776" cy="48417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F630B11-82E0-4703-AFD0-0C39580D3166}"/>
              </a:ext>
            </a:extLst>
          </p:cNvPr>
          <p:cNvSpPr txBox="1"/>
          <p:nvPr/>
        </p:nvSpPr>
        <p:spPr>
          <a:xfrm>
            <a:off x="395536" y="5805264"/>
            <a:ext cx="4320480" cy="830997"/>
          </a:xfrm>
          <a:prstGeom prst="rect">
            <a:avLst/>
          </a:prstGeom>
          <a:noFill/>
        </p:spPr>
        <p:txBody>
          <a:bodyPr wrap="square" rtlCol="0">
            <a:spAutoFit/>
          </a:bodyPr>
          <a:lstStyle/>
          <a:p>
            <a:pPr algn="ctr"/>
            <a:r>
              <a:rPr lang="en-AU" sz="1200" b="0" i="0" dirty="0">
                <a:solidFill>
                  <a:srgbClr val="222222"/>
                </a:solidFill>
                <a:effectLst/>
                <a:latin typeface="Comic Sans MS" panose="030F0702030302020204" pitchFamily="66" charset="0"/>
              </a:rPr>
              <a:t>At least </a:t>
            </a:r>
            <a:r>
              <a:rPr lang="en-AU" sz="1200" b="1" i="0" dirty="0">
                <a:solidFill>
                  <a:srgbClr val="222222"/>
                </a:solidFill>
                <a:effectLst/>
                <a:latin typeface="Comic Sans MS" panose="030F0702030302020204" pitchFamily="66" charset="0"/>
              </a:rPr>
              <a:t>79.5 million</a:t>
            </a:r>
            <a:r>
              <a:rPr lang="en-AU" sz="1200" b="0" i="0" dirty="0">
                <a:solidFill>
                  <a:srgbClr val="222222"/>
                </a:solidFill>
                <a:effectLst/>
                <a:latin typeface="Comic Sans MS" panose="030F0702030302020204" pitchFamily="66" charset="0"/>
              </a:rPr>
              <a:t> people around the world have been forced to flee their homes. Among them are nearly </a:t>
            </a:r>
            <a:r>
              <a:rPr lang="en-AU" sz="1200" b="1" i="0" dirty="0">
                <a:solidFill>
                  <a:srgbClr val="222222"/>
                </a:solidFill>
                <a:effectLst/>
                <a:latin typeface="Comic Sans MS" panose="030F0702030302020204" pitchFamily="66" charset="0"/>
              </a:rPr>
              <a:t>26 million refugees</a:t>
            </a:r>
            <a:r>
              <a:rPr lang="en-AU" sz="1200" b="0" i="0" dirty="0">
                <a:solidFill>
                  <a:srgbClr val="222222"/>
                </a:solidFill>
                <a:effectLst/>
                <a:latin typeface="Comic Sans MS" panose="030F0702030302020204" pitchFamily="66" charset="0"/>
              </a:rPr>
              <a:t>, around half of whom are </a:t>
            </a:r>
            <a:r>
              <a:rPr lang="en-AU" sz="1200" b="1" i="0" dirty="0">
                <a:solidFill>
                  <a:srgbClr val="222222"/>
                </a:solidFill>
                <a:effectLst/>
                <a:latin typeface="Comic Sans MS" panose="030F0702030302020204" pitchFamily="66" charset="0"/>
              </a:rPr>
              <a:t>under the age of 18.</a:t>
            </a:r>
            <a:endParaRPr lang="en-US" sz="1200" dirty="0">
              <a:latin typeface="Comic Sans MS" panose="030F0702030302020204" pitchFamily="66" charset="0"/>
            </a:endParaRPr>
          </a:p>
        </p:txBody>
      </p:sp>
      <p:sp>
        <p:nvSpPr>
          <p:cNvPr id="12" name="TextBox 11">
            <a:extLst>
              <a:ext uri="{FF2B5EF4-FFF2-40B4-BE49-F238E27FC236}">
                <a16:creationId xmlns:a16="http://schemas.microsoft.com/office/drawing/2014/main" id="{A11D63A4-3609-4280-933C-D3F666870858}"/>
              </a:ext>
            </a:extLst>
          </p:cNvPr>
          <p:cNvSpPr txBox="1"/>
          <p:nvPr/>
        </p:nvSpPr>
        <p:spPr>
          <a:xfrm>
            <a:off x="6300192" y="6596390"/>
            <a:ext cx="1512168" cy="261610"/>
          </a:xfrm>
          <a:prstGeom prst="rect">
            <a:avLst/>
          </a:prstGeom>
          <a:noFill/>
        </p:spPr>
        <p:txBody>
          <a:bodyPr wrap="square" rtlCol="0">
            <a:spAutoFit/>
          </a:bodyPr>
          <a:lstStyle/>
          <a:p>
            <a:pPr>
              <a:spcAft>
                <a:spcPts val="600"/>
              </a:spcAft>
            </a:pPr>
            <a:r>
              <a:rPr lang="en-US" sz="1100" dirty="0">
                <a:latin typeface="Comic Sans MS" panose="030F0702030302020204" pitchFamily="66" charset="0"/>
              </a:rPr>
              <a:t>imcreativeteacher™</a:t>
            </a:r>
          </a:p>
        </p:txBody>
      </p:sp>
    </p:spTree>
    <p:extLst>
      <p:ext uri="{BB962C8B-B14F-4D97-AF65-F5344CB8AC3E}">
        <p14:creationId xmlns:p14="http://schemas.microsoft.com/office/powerpoint/2010/main" val="1264719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imeline&#10;&#10;Description automatically generated">
            <a:extLst>
              <a:ext uri="{FF2B5EF4-FFF2-40B4-BE49-F238E27FC236}">
                <a16:creationId xmlns:a16="http://schemas.microsoft.com/office/drawing/2014/main" id="{71EA9C5F-2444-4544-8F44-AC7B370A99E4}"/>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2333"/>
          <a:stretch/>
        </p:blipFill>
        <p:spPr>
          <a:xfrm>
            <a:off x="20" y="10"/>
            <a:ext cx="9143980" cy="6857990"/>
          </a:xfrm>
          <a:noFill/>
        </p:spPr>
      </p:pic>
    </p:spTree>
    <p:extLst>
      <p:ext uri="{BB962C8B-B14F-4D97-AF65-F5344CB8AC3E}">
        <p14:creationId xmlns:p14="http://schemas.microsoft.com/office/powerpoint/2010/main" val="1402874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3AB5D-8C32-433F-AC07-C0C627A32331}"/>
              </a:ext>
            </a:extLst>
          </p:cNvPr>
          <p:cNvSpPr>
            <a:spLocks noGrp="1"/>
          </p:cNvSpPr>
          <p:nvPr>
            <p:ph type="title"/>
          </p:nvPr>
        </p:nvSpPr>
        <p:spPr>
          <a:xfrm>
            <a:off x="1259632" y="44624"/>
            <a:ext cx="7632848" cy="526380"/>
          </a:xfrm>
        </p:spPr>
        <p:txBody>
          <a:bodyPr wrap="square" anchor="b">
            <a:normAutofit/>
          </a:bodyPr>
          <a:lstStyle/>
          <a:p>
            <a:r>
              <a:rPr lang="en-AU" sz="2400" b="0" i="0" dirty="0">
                <a:effectLst/>
                <a:latin typeface="Comic Sans MS" panose="030F0702030302020204" pitchFamily="66" charset="0"/>
              </a:rPr>
              <a:t>Go Back to Where You Came From: Series 1</a:t>
            </a:r>
            <a:endParaRPr lang="en-US" sz="2400" dirty="0">
              <a:latin typeface="Comic Sans MS" panose="030F0702030302020204" pitchFamily="66" charset="0"/>
            </a:endParaRPr>
          </a:p>
        </p:txBody>
      </p:sp>
      <p:pic>
        <p:nvPicPr>
          <p:cNvPr id="3074" name="Picture 2" descr="Go Back to Where You Came From: Series 1">
            <a:extLst>
              <a:ext uri="{FF2B5EF4-FFF2-40B4-BE49-F238E27FC236}">
                <a16:creationId xmlns:a16="http://schemas.microsoft.com/office/drawing/2014/main" id="{7A1C37CE-1CD1-4196-8F81-C69FE345E6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64088" y="815576"/>
            <a:ext cx="3773016" cy="6042423"/>
          </a:xfrm>
          <a:prstGeom prst="rect">
            <a:avLst/>
          </a:prstGeom>
          <a:solidFill>
            <a:srgbClr val="FFFFFF"/>
          </a:solidFill>
        </p:spPr>
      </p:pic>
      <p:sp>
        <p:nvSpPr>
          <p:cNvPr id="3" name="Content Placeholder 2">
            <a:extLst>
              <a:ext uri="{FF2B5EF4-FFF2-40B4-BE49-F238E27FC236}">
                <a16:creationId xmlns:a16="http://schemas.microsoft.com/office/drawing/2014/main" id="{70989068-DEBA-41D5-98BB-D7E07D5C932C}"/>
              </a:ext>
            </a:extLst>
          </p:cNvPr>
          <p:cNvSpPr>
            <a:spLocks noGrp="1"/>
          </p:cNvSpPr>
          <p:nvPr>
            <p:ph type="body" sz="half" idx="2"/>
          </p:nvPr>
        </p:nvSpPr>
        <p:spPr>
          <a:xfrm>
            <a:off x="107504" y="908720"/>
            <a:ext cx="5184576" cy="5949280"/>
          </a:xfrm>
        </p:spPr>
        <p:txBody>
          <a:bodyPr wrap="square" anchor="t">
            <a:normAutofit lnSpcReduction="10000"/>
          </a:bodyPr>
          <a:lstStyle/>
          <a:p>
            <a:pPr>
              <a:lnSpc>
                <a:spcPct val="90000"/>
              </a:lnSpc>
            </a:pPr>
            <a:r>
              <a:rPr lang="en-AU" sz="1800" b="0" i="0" dirty="0">
                <a:effectLst/>
                <a:latin typeface="Comic Sans MS" panose="030F0702030302020204" pitchFamily="66" charset="0"/>
              </a:rPr>
              <a:t>This documentary series produced for SBS (Australia) informs about the complex international issue of the humanitarian care of refugees and asylum seekers. </a:t>
            </a:r>
          </a:p>
          <a:p>
            <a:pPr>
              <a:lnSpc>
                <a:spcPct val="90000"/>
              </a:lnSpc>
            </a:pPr>
            <a:r>
              <a:rPr lang="en-AU" sz="1800" b="0" i="0" dirty="0">
                <a:effectLst/>
                <a:latin typeface="Comic Sans MS" panose="030F0702030302020204" pitchFamily="66" charset="0"/>
              </a:rPr>
              <a:t>Six ordinary Australians agree to challenge their preconceived notions about refugees and asylum seekers by embarking on a confronting 25-day journey. </a:t>
            </a:r>
          </a:p>
          <a:p>
            <a:pPr>
              <a:lnSpc>
                <a:spcPct val="90000"/>
              </a:lnSpc>
            </a:pPr>
            <a:r>
              <a:rPr lang="en-AU" sz="1800" b="0" i="0" dirty="0">
                <a:effectLst/>
                <a:latin typeface="Comic Sans MS" panose="030F0702030302020204" pitchFamily="66" charset="0"/>
              </a:rPr>
              <a:t>Deprived of their wallets, phones and passports, they board a leaky refugee boat, are rescued mid-ocean, experience immigration raids in Malaysia, live in a Kenyan refugee camp and visit slums in Jordan before ultimately making it to the Democratic Republic of Congo and Iraq, protected by UN Peacekeepers and the US military. </a:t>
            </a:r>
          </a:p>
          <a:p>
            <a:pPr>
              <a:lnSpc>
                <a:spcPct val="90000"/>
              </a:lnSpc>
            </a:pPr>
            <a:r>
              <a:rPr lang="en-AU" sz="1800" b="0" i="0" dirty="0">
                <a:effectLst/>
                <a:latin typeface="Comic Sans MS" panose="030F0702030302020204" pitchFamily="66" charset="0"/>
              </a:rPr>
              <a:t>For some of them it is their first time abroad</a:t>
            </a:r>
            <a:r>
              <a:rPr lang="en-AU" sz="1800" dirty="0">
                <a:latin typeface="Comic Sans MS" panose="030F0702030302020204" pitchFamily="66" charset="0"/>
              </a:rPr>
              <a:t> and </a:t>
            </a:r>
            <a:r>
              <a:rPr lang="en-AU" sz="1800" b="0" i="0" dirty="0">
                <a:effectLst/>
                <a:latin typeface="Comic Sans MS" panose="030F0702030302020204" pitchFamily="66" charset="0"/>
              </a:rPr>
              <a:t>it is an epic journey and the most challenging experience of their lives. </a:t>
            </a:r>
          </a:p>
          <a:p>
            <a:pPr>
              <a:lnSpc>
                <a:spcPct val="90000"/>
              </a:lnSpc>
            </a:pPr>
            <a:r>
              <a:rPr lang="en-AU" sz="1800" b="0" i="0" dirty="0">
                <a:effectLst/>
                <a:latin typeface="Comic Sans MS" panose="030F0702030302020204" pitchFamily="66" charset="0"/>
              </a:rPr>
              <a:t>This controversial series follows the participants over one month as they are confronted with the harsh realities of life as a refugee in their journey to some of the most dangerous and desperate regions of the world. </a:t>
            </a:r>
          </a:p>
        </p:txBody>
      </p:sp>
      <p:sp>
        <p:nvSpPr>
          <p:cNvPr id="10" name="TextBox 9">
            <a:extLst>
              <a:ext uri="{FF2B5EF4-FFF2-40B4-BE49-F238E27FC236}">
                <a16:creationId xmlns:a16="http://schemas.microsoft.com/office/drawing/2014/main" id="{00D6892E-C665-4A41-BEF5-75774CEC193F}"/>
              </a:ext>
            </a:extLst>
          </p:cNvPr>
          <p:cNvSpPr txBox="1"/>
          <p:nvPr/>
        </p:nvSpPr>
        <p:spPr>
          <a:xfrm>
            <a:off x="3851920" y="6596390"/>
            <a:ext cx="1512168" cy="261610"/>
          </a:xfrm>
          <a:prstGeom prst="rect">
            <a:avLst/>
          </a:prstGeom>
          <a:noFill/>
        </p:spPr>
        <p:txBody>
          <a:bodyPr wrap="square" rtlCol="0">
            <a:spAutoFit/>
          </a:bodyPr>
          <a:lstStyle/>
          <a:p>
            <a:pPr>
              <a:spcAft>
                <a:spcPts val="600"/>
              </a:spcAft>
            </a:pPr>
            <a:r>
              <a:rPr lang="en-US" sz="1100" dirty="0">
                <a:latin typeface="Comic Sans MS" panose="030F0702030302020204" pitchFamily="66" charset="0"/>
              </a:rPr>
              <a:t>imcreativeteacher™</a:t>
            </a:r>
          </a:p>
        </p:txBody>
      </p:sp>
    </p:spTree>
    <p:extLst>
      <p:ext uri="{BB962C8B-B14F-4D97-AF65-F5344CB8AC3E}">
        <p14:creationId xmlns:p14="http://schemas.microsoft.com/office/powerpoint/2010/main" val="64149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A71B-4099-413E-B5D0-0570CE8DC1C7}"/>
              </a:ext>
            </a:extLst>
          </p:cNvPr>
          <p:cNvSpPr>
            <a:spLocks noGrp="1"/>
          </p:cNvSpPr>
          <p:nvPr>
            <p:ph type="title"/>
          </p:nvPr>
        </p:nvSpPr>
        <p:spPr>
          <a:xfrm>
            <a:off x="2339752" y="0"/>
            <a:ext cx="4752528" cy="533400"/>
          </a:xfrm>
        </p:spPr>
        <p:txBody>
          <a:bodyPr/>
          <a:lstStyle/>
          <a:p>
            <a:r>
              <a:rPr lang="en-US" dirty="0">
                <a:latin typeface="Comic Sans MS" panose="030F0702030302020204" pitchFamily="66" charset="0"/>
              </a:rPr>
              <a:t>The Participants</a:t>
            </a:r>
          </a:p>
        </p:txBody>
      </p:sp>
      <p:sp>
        <p:nvSpPr>
          <p:cNvPr id="3" name="Content Placeholder 2">
            <a:extLst>
              <a:ext uri="{FF2B5EF4-FFF2-40B4-BE49-F238E27FC236}">
                <a16:creationId xmlns:a16="http://schemas.microsoft.com/office/drawing/2014/main" id="{AEE8AA02-F2EA-4B5E-877C-CABD1D1706FB}"/>
              </a:ext>
            </a:extLst>
          </p:cNvPr>
          <p:cNvSpPr>
            <a:spLocks noGrp="1"/>
          </p:cNvSpPr>
          <p:nvPr>
            <p:ph idx="1"/>
          </p:nvPr>
        </p:nvSpPr>
        <p:spPr>
          <a:xfrm>
            <a:off x="0" y="980728"/>
            <a:ext cx="9036496" cy="5688632"/>
          </a:xfrm>
        </p:spPr>
        <p:txBody>
          <a:bodyPr/>
          <a:lstStyle/>
          <a:p>
            <a:pPr marL="0" indent="0">
              <a:buNone/>
            </a:pPr>
            <a:r>
              <a:rPr lang="en-AU" sz="1000" b="1" dirty="0">
                <a:solidFill>
                  <a:schemeClr val="bg2">
                    <a:lumMod val="60000"/>
                    <a:lumOff val="40000"/>
                  </a:schemeClr>
                </a:solidFill>
                <a:latin typeface="Comic Sans MS" panose="030F0702030302020204" pitchFamily="66" charset="0"/>
              </a:rPr>
              <a:t>GLENY RAE 39</a:t>
            </a:r>
            <a:r>
              <a:rPr lang="en-AU" sz="1000" dirty="0">
                <a:latin typeface="Comic Sans MS" panose="030F0702030302020204" pitchFamily="66" charset="0"/>
              </a:rPr>
              <a:t>, grew up near Nyngan in western NSW. She lives in Newcastle where she works as a part-time schoolteacher and singer. She performs solo and in several bands that play around Australia. She thinks asylum seekers who arrive by boats are the most desperate of all and we should treat them humanely. She believes there should be a home-stay program to accommodate asylum seekers while their applications are processed. Notwithstanding her environmental concerns about overpopulation, Gleny thinks Australia should accept more refugees.</a:t>
            </a:r>
          </a:p>
          <a:p>
            <a:pPr marL="0" indent="0">
              <a:buNone/>
            </a:pPr>
            <a:endParaRPr lang="en-AU" sz="1000" dirty="0">
              <a:latin typeface="Comic Sans MS" panose="030F0702030302020204" pitchFamily="66" charset="0"/>
            </a:endParaRPr>
          </a:p>
          <a:p>
            <a:pPr marL="0" indent="0">
              <a:buNone/>
            </a:pPr>
            <a:r>
              <a:rPr lang="en-AU" sz="1000" b="1" dirty="0">
                <a:solidFill>
                  <a:schemeClr val="bg2">
                    <a:lumMod val="60000"/>
                    <a:lumOff val="40000"/>
                  </a:schemeClr>
                </a:solidFill>
                <a:latin typeface="Comic Sans MS" panose="030F0702030302020204" pitchFamily="66" charset="0"/>
              </a:rPr>
              <a:t>RODERICK SCHNEIDER, 29</a:t>
            </a:r>
            <a:r>
              <a:rPr lang="en-AU" sz="1000" dirty="0">
                <a:latin typeface="Comic Sans MS" panose="030F0702030302020204" pitchFamily="66" charset="0"/>
              </a:rPr>
              <a:t>, is from Brisbane and works as a financial planner. He is a former president of the Queensland Young Liberal National Party and is running for the vice-presidency of the federal Young Liberals. His concern about asylum seekers arriving by boat is that we’re not properly dealing with issues that drive them here in the first place.</a:t>
            </a:r>
          </a:p>
          <a:p>
            <a:pPr marL="0" indent="0">
              <a:buNone/>
            </a:pPr>
            <a:endParaRPr lang="en-AU" sz="1000" dirty="0">
              <a:latin typeface="Comic Sans MS" panose="030F0702030302020204" pitchFamily="66" charset="0"/>
            </a:endParaRPr>
          </a:p>
          <a:p>
            <a:pPr marL="0" indent="0">
              <a:buNone/>
            </a:pPr>
            <a:r>
              <a:rPr lang="en-AU" sz="1000" b="1" dirty="0">
                <a:solidFill>
                  <a:schemeClr val="bg2">
                    <a:lumMod val="60000"/>
                    <a:lumOff val="40000"/>
                  </a:schemeClr>
                </a:solidFill>
                <a:latin typeface="Comic Sans MS" panose="030F0702030302020204" pitchFamily="66" charset="0"/>
              </a:rPr>
              <a:t>RAYE COLBEY, 63, </a:t>
            </a:r>
            <a:r>
              <a:rPr lang="en-AU" sz="1000" dirty="0">
                <a:latin typeface="Comic Sans MS" panose="030F0702030302020204" pitchFamily="66" charset="0"/>
              </a:rPr>
              <a:t>lives opposite the Inverbrackie detention centre in the Adelaide Hills with her husband Peter and a couple of horses. She is angry about the money spent on the residents: ‘They get given everything. All they do is complain. We’re rolling out the red carpet with a glass of champagne at the end of it.’ She has no sympathy for the asylum seekers who died in December 2010 as a result of their boat hitting Christmas Island. ‘It served the bastards right,’ she says. Before retiring recently, Raye spent twenty-two years working with intellectually disabled children, whose plight she believes is being neglected while the refugees are cared for. ‘People don’t understand people with a disability. They fear them. </a:t>
            </a:r>
          </a:p>
          <a:p>
            <a:pPr marL="0" indent="0">
              <a:buNone/>
            </a:pPr>
            <a:endParaRPr lang="en-AU" sz="1000" dirty="0">
              <a:latin typeface="Comic Sans MS" panose="030F0702030302020204" pitchFamily="66" charset="0"/>
            </a:endParaRPr>
          </a:p>
          <a:p>
            <a:pPr marL="0" indent="0">
              <a:buNone/>
            </a:pPr>
            <a:r>
              <a:rPr lang="en-AU" sz="1000" b="1" dirty="0">
                <a:solidFill>
                  <a:schemeClr val="bg2">
                    <a:lumMod val="60000"/>
                    <a:lumOff val="40000"/>
                  </a:schemeClr>
                </a:solidFill>
                <a:latin typeface="Comic Sans MS" panose="030F0702030302020204" pitchFamily="66" charset="0"/>
              </a:rPr>
              <a:t>ADAM HARTUP, 26, </a:t>
            </a:r>
            <a:r>
              <a:rPr lang="en-AU" sz="1000" b="1" dirty="0">
                <a:latin typeface="Comic Sans MS" panose="030F0702030302020204" pitchFamily="66" charset="0"/>
              </a:rPr>
              <a:t>is</a:t>
            </a:r>
            <a:r>
              <a:rPr lang="en-AU" sz="1000" b="1" dirty="0">
                <a:solidFill>
                  <a:schemeClr val="bg2">
                    <a:lumMod val="60000"/>
                    <a:lumOff val="40000"/>
                  </a:schemeClr>
                </a:solidFill>
                <a:latin typeface="Comic Sans MS" panose="030F0702030302020204" pitchFamily="66" charset="0"/>
              </a:rPr>
              <a:t> </a:t>
            </a:r>
            <a:r>
              <a:rPr lang="en-AU" sz="1000" dirty="0">
                <a:latin typeface="Comic Sans MS" panose="030F0702030302020204" pitchFamily="66" charset="0"/>
              </a:rPr>
              <a:t>a Cronulla lifeguard who was on the beach on the day of the 2005 riots. Seeing people standing up for the country made him proud to be Australian, but when random Middle Eastern-looking people were being beaten up, it disturbed him. He has zero tolerance for asylum seekers arriving by boat. ‘Instead of harbouring them, we should just put them straight on a plane and send them back. He thinks Australia should help its own first. Adam has lived in Cronulla all his life and travelled through Asia and Europe. Last year he worked as a lifeguard in Greece during the Australian winter. Adam’s brother is a fireman who fought the Villawood detention centre fire in April 2011.</a:t>
            </a:r>
          </a:p>
          <a:p>
            <a:pPr marL="0" indent="0">
              <a:buNone/>
            </a:pPr>
            <a:endParaRPr lang="en-AU" sz="1000" dirty="0">
              <a:latin typeface="Comic Sans MS" panose="030F0702030302020204" pitchFamily="66" charset="0"/>
            </a:endParaRPr>
          </a:p>
          <a:p>
            <a:pPr marL="0" indent="0">
              <a:buNone/>
            </a:pPr>
            <a:r>
              <a:rPr lang="en-AU" sz="1000" dirty="0">
                <a:solidFill>
                  <a:schemeClr val="bg2">
                    <a:lumMod val="60000"/>
                    <a:lumOff val="40000"/>
                  </a:schemeClr>
                </a:solidFill>
                <a:latin typeface="Comic Sans MS" panose="030F0702030302020204" pitchFamily="66" charset="0"/>
              </a:rPr>
              <a:t>DARREN HASSAN,</a:t>
            </a:r>
            <a:r>
              <a:rPr lang="en-AU" sz="1000" b="1" dirty="0">
                <a:solidFill>
                  <a:schemeClr val="bg2">
                    <a:lumMod val="60000"/>
                    <a:lumOff val="40000"/>
                  </a:schemeClr>
                </a:solidFill>
                <a:latin typeface="Comic Sans MS" panose="030F0702030302020204" pitchFamily="66" charset="0"/>
              </a:rPr>
              <a:t> 42</a:t>
            </a:r>
            <a:r>
              <a:rPr lang="en-AU" sz="1000" dirty="0">
                <a:latin typeface="Comic Sans MS" panose="030F0702030302020204" pitchFamily="66" charset="0"/>
              </a:rPr>
              <a:t>, is a father of two from Adelaide. He is staunchly against people coming to Australia by boat and subsequently ‘jumping the queue’. He runs an import/export business with his Taiwanese wife. As an aspiring politician he ran unsuccessfully at the last two federal elections.. Darren served in the Australian army for almost ten years as a radio operator. Darren’s ancestors were in the first group of Muslim families to arrive in Australia in the late 1800s as cameleers, but Darren is a practising, Christian. His nickname at school was ‘ref’ (as in refugee), which confused him. He feels his family integrated into Australian society but thinks many migrants and refugees haven’t integrated well. Darren doesn’t understand why asylum seekers travel through numerous countries before arriving here and suspects they ‘country shop’ for economic benefit.</a:t>
            </a:r>
          </a:p>
          <a:p>
            <a:pPr marL="0" indent="0">
              <a:buNone/>
            </a:pPr>
            <a:endParaRPr lang="en-AU" sz="1000" dirty="0">
              <a:latin typeface="Comic Sans MS" panose="030F0702030302020204" pitchFamily="66" charset="0"/>
            </a:endParaRPr>
          </a:p>
          <a:p>
            <a:pPr marL="0" indent="0">
              <a:buNone/>
            </a:pPr>
            <a:r>
              <a:rPr lang="en-AU" sz="1000" b="1" dirty="0">
                <a:solidFill>
                  <a:schemeClr val="bg2">
                    <a:lumMod val="60000"/>
                    <a:lumOff val="40000"/>
                  </a:schemeClr>
                </a:solidFill>
                <a:latin typeface="Comic Sans MS" panose="030F0702030302020204" pitchFamily="66" charset="0"/>
              </a:rPr>
              <a:t>RAQUEL MOORE, 21, </a:t>
            </a:r>
            <a:r>
              <a:rPr lang="en-AU" sz="1000" dirty="0">
                <a:latin typeface="Comic Sans MS" panose="030F0702030302020204" pitchFamily="66" charset="0"/>
              </a:rPr>
              <a:t>lives in Sydney with her bikie boyfriend and their twelve show Staffordshire terriers. A self-confessed racist, Raquel is highly critical of refugees, especially Africans. She says she’ll never be friends with a refugee. She lives near Blacktown, describing it as a really ‘black town’. She believes Australia should not accept any refugees: ‘You don’t know what diseases they’re carrying,’ she says. ‘We need Pauline Hanson. She’s really strong about asylum seekers not coming to Australia.’ Raquel left home at thirteen, moving around between relatives, before moving in with her partner at sixteen. She is currently unemployed.</a:t>
            </a:r>
          </a:p>
          <a:p>
            <a:pPr marL="0" indent="0">
              <a:buNone/>
            </a:pPr>
            <a:endParaRPr lang="en-AU" sz="1100" dirty="0"/>
          </a:p>
          <a:p>
            <a:pPr marL="0" indent="0">
              <a:buNone/>
            </a:pPr>
            <a:endParaRPr lang="en-AU" sz="1100" dirty="0">
              <a:latin typeface="Comic Sans MS" panose="030F0702030302020204" pitchFamily="66" charset="0"/>
            </a:endParaRPr>
          </a:p>
          <a:p>
            <a:endParaRPr lang="en-US" sz="1100" dirty="0">
              <a:latin typeface="Comic Sans MS" panose="030F0702030302020204" pitchFamily="66" charset="0"/>
            </a:endParaRPr>
          </a:p>
        </p:txBody>
      </p:sp>
      <p:sp>
        <p:nvSpPr>
          <p:cNvPr id="4" name="TextBox 3">
            <a:extLst>
              <a:ext uri="{FF2B5EF4-FFF2-40B4-BE49-F238E27FC236}">
                <a16:creationId xmlns:a16="http://schemas.microsoft.com/office/drawing/2014/main" id="{2F302A7A-97DB-4403-ADDA-6F8B80200318}"/>
              </a:ext>
            </a:extLst>
          </p:cNvPr>
          <p:cNvSpPr txBox="1"/>
          <p:nvPr/>
        </p:nvSpPr>
        <p:spPr>
          <a:xfrm>
            <a:off x="7524328" y="6596390"/>
            <a:ext cx="1512168" cy="261610"/>
          </a:xfrm>
          <a:prstGeom prst="rect">
            <a:avLst/>
          </a:prstGeom>
          <a:noFill/>
        </p:spPr>
        <p:txBody>
          <a:bodyPr wrap="square" rtlCol="0">
            <a:spAutoFit/>
          </a:bodyPr>
          <a:lstStyle/>
          <a:p>
            <a:pPr>
              <a:spcAft>
                <a:spcPts val="600"/>
              </a:spcAft>
            </a:pPr>
            <a:r>
              <a:rPr lang="en-US" sz="1100" dirty="0">
                <a:latin typeface="Comic Sans MS" panose="030F0702030302020204" pitchFamily="66" charset="0"/>
              </a:rPr>
              <a:t>imcreativeteacher™</a:t>
            </a:r>
          </a:p>
        </p:txBody>
      </p:sp>
    </p:spTree>
    <p:extLst>
      <p:ext uri="{BB962C8B-B14F-4D97-AF65-F5344CB8AC3E}">
        <p14:creationId xmlns:p14="http://schemas.microsoft.com/office/powerpoint/2010/main" val="3877487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oup of people sitting on the ground&#10;&#10;Description automatically generated with low confidence">
            <a:extLst>
              <a:ext uri="{FF2B5EF4-FFF2-40B4-BE49-F238E27FC236}">
                <a16:creationId xmlns:a16="http://schemas.microsoft.com/office/drawing/2014/main" id="{657E5634-A1F8-4517-91D3-19401F5529EF}"/>
              </a:ext>
            </a:extLst>
          </p:cNvPr>
          <p:cNvPicPr>
            <a:picLocks noGrp="1"/>
          </p:cNvPicPr>
          <p:nvPr>
            <p:ph idx="1"/>
          </p:nvPr>
        </p:nvPicPr>
        <p:blipFill rotWithShape="1">
          <a:blip r:embed="rId2"/>
          <a:srcRect r="18334" b="1"/>
          <a:stretch/>
        </p:blipFill>
        <p:spPr>
          <a:xfrm>
            <a:off x="20" y="10"/>
            <a:ext cx="9143980" cy="6857990"/>
          </a:xfrm>
          <a:prstGeom prst="rect">
            <a:avLst/>
          </a:prstGeom>
          <a:noFill/>
        </p:spPr>
      </p:pic>
      <p:sp>
        <p:nvSpPr>
          <p:cNvPr id="6" name="TextBox 5">
            <a:extLst>
              <a:ext uri="{FF2B5EF4-FFF2-40B4-BE49-F238E27FC236}">
                <a16:creationId xmlns:a16="http://schemas.microsoft.com/office/drawing/2014/main" id="{7E668B69-125D-40E3-811E-1D214FAE897D}"/>
              </a:ext>
            </a:extLst>
          </p:cNvPr>
          <p:cNvSpPr txBox="1"/>
          <p:nvPr/>
        </p:nvSpPr>
        <p:spPr>
          <a:xfrm>
            <a:off x="8063880" y="5157192"/>
            <a:ext cx="1080120" cy="276999"/>
          </a:xfrm>
          <a:prstGeom prst="rect">
            <a:avLst/>
          </a:prstGeom>
          <a:noFill/>
        </p:spPr>
        <p:txBody>
          <a:bodyPr wrap="square" rtlCol="0">
            <a:spAutoFit/>
          </a:bodyPr>
          <a:lstStyle/>
          <a:p>
            <a:r>
              <a:rPr lang="en-US" sz="1200" dirty="0">
                <a:solidFill>
                  <a:schemeClr val="bg1"/>
                </a:solidFill>
                <a:latin typeface="Comic Sans MS" panose="030F0702030302020204" pitchFamily="66" charset="0"/>
              </a:rPr>
              <a:t>Glenny Raye</a:t>
            </a:r>
          </a:p>
        </p:txBody>
      </p:sp>
      <p:sp>
        <p:nvSpPr>
          <p:cNvPr id="7" name="TextBox 6">
            <a:extLst>
              <a:ext uri="{FF2B5EF4-FFF2-40B4-BE49-F238E27FC236}">
                <a16:creationId xmlns:a16="http://schemas.microsoft.com/office/drawing/2014/main" id="{868F2815-B3CB-4CFF-AA36-08F36C916B22}"/>
              </a:ext>
            </a:extLst>
          </p:cNvPr>
          <p:cNvSpPr txBox="1"/>
          <p:nvPr/>
        </p:nvSpPr>
        <p:spPr>
          <a:xfrm>
            <a:off x="6228184" y="3284984"/>
            <a:ext cx="1368152" cy="276999"/>
          </a:xfrm>
          <a:prstGeom prst="rect">
            <a:avLst/>
          </a:prstGeom>
          <a:noFill/>
        </p:spPr>
        <p:txBody>
          <a:bodyPr wrap="square" rtlCol="0">
            <a:spAutoFit/>
          </a:bodyPr>
          <a:lstStyle/>
          <a:p>
            <a:r>
              <a:rPr lang="en-US" sz="1200" dirty="0">
                <a:solidFill>
                  <a:schemeClr val="bg1"/>
                </a:solidFill>
                <a:latin typeface="Comic Sans MS" panose="030F0702030302020204" pitchFamily="66" charset="0"/>
              </a:rPr>
              <a:t>Adam Hartup</a:t>
            </a:r>
          </a:p>
        </p:txBody>
      </p:sp>
      <p:sp>
        <p:nvSpPr>
          <p:cNvPr id="8" name="TextBox 7">
            <a:extLst>
              <a:ext uri="{FF2B5EF4-FFF2-40B4-BE49-F238E27FC236}">
                <a16:creationId xmlns:a16="http://schemas.microsoft.com/office/drawing/2014/main" id="{A15A072A-7AD9-4C71-9B7C-595951179DCB}"/>
              </a:ext>
            </a:extLst>
          </p:cNvPr>
          <p:cNvSpPr txBox="1"/>
          <p:nvPr/>
        </p:nvSpPr>
        <p:spPr>
          <a:xfrm>
            <a:off x="2771800" y="1556792"/>
            <a:ext cx="1368152" cy="276999"/>
          </a:xfrm>
          <a:prstGeom prst="rect">
            <a:avLst/>
          </a:prstGeom>
          <a:noFill/>
        </p:spPr>
        <p:txBody>
          <a:bodyPr wrap="square" rtlCol="0">
            <a:spAutoFit/>
          </a:bodyPr>
          <a:lstStyle/>
          <a:p>
            <a:r>
              <a:rPr lang="en-US" sz="1200" dirty="0">
                <a:solidFill>
                  <a:schemeClr val="bg1"/>
                </a:solidFill>
                <a:latin typeface="Comic Sans MS" panose="030F0702030302020204" pitchFamily="66" charset="0"/>
              </a:rPr>
              <a:t>Raye Colbey</a:t>
            </a:r>
          </a:p>
        </p:txBody>
      </p:sp>
      <p:sp>
        <p:nvSpPr>
          <p:cNvPr id="9" name="TextBox 8">
            <a:extLst>
              <a:ext uri="{FF2B5EF4-FFF2-40B4-BE49-F238E27FC236}">
                <a16:creationId xmlns:a16="http://schemas.microsoft.com/office/drawing/2014/main" id="{94F427E9-9CA7-495B-910F-11C00B9EFB10}"/>
              </a:ext>
            </a:extLst>
          </p:cNvPr>
          <p:cNvSpPr txBox="1"/>
          <p:nvPr/>
        </p:nvSpPr>
        <p:spPr>
          <a:xfrm>
            <a:off x="4355976" y="1844824"/>
            <a:ext cx="1368152" cy="276999"/>
          </a:xfrm>
          <a:prstGeom prst="rect">
            <a:avLst/>
          </a:prstGeom>
          <a:noFill/>
        </p:spPr>
        <p:txBody>
          <a:bodyPr wrap="square" rtlCol="0">
            <a:spAutoFit/>
          </a:bodyPr>
          <a:lstStyle/>
          <a:p>
            <a:r>
              <a:rPr lang="en-US" sz="1200" dirty="0">
                <a:solidFill>
                  <a:schemeClr val="bg1"/>
                </a:solidFill>
                <a:latin typeface="Comic Sans MS" panose="030F0702030302020204" pitchFamily="66" charset="0"/>
              </a:rPr>
              <a:t>Darren Hassan</a:t>
            </a:r>
          </a:p>
        </p:txBody>
      </p:sp>
      <p:sp>
        <p:nvSpPr>
          <p:cNvPr id="10" name="TextBox 9">
            <a:extLst>
              <a:ext uri="{FF2B5EF4-FFF2-40B4-BE49-F238E27FC236}">
                <a16:creationId xmlns:a16="http://schemas.microsoft.com/office/drawing/2014/main" id="{FD301EA1-5E0C-41DA-9821-CDD726C9B39E}"/>
              </a:ext>
            </a:extLst>
          </p:cNvPr>
          <p:cNvSpPr txBox="1"/>
          <p:nvPr/>
        </p:nvSpPr>
        <p:spPr>
          <a:xfrm>
            <a:off x="1259632" y="5157192"/>
            <a:ext cx="1728192" cy="276999"/>
          </a:xfrm>
          <a:prstGeom prst="rect">
            <a:avLst/>
          </a:prstGeom>
          <a:noFill/>
        </p:spPr>
        <p:txBody>
          <a:bodyPr wrap="square" rtlCol="0">
            <a:spAutoFit/>
          </a:bodyPr>
          <a:lstStyle/>
          <a:p>
            <a:r>
              <a:rPr lang="en-US" sz="1200" dirty="0">
                <a:solidFill>
                  <a:schemeClr val="bg1"/>
                </a:solidFill>
                <a:latin typeface="Comic Sans MS" panose="030F0702030302020204" pitchFamily="66" charset="0"/>
              </a:rPr>
              <a:t>Roderick Schneider</a:t>
            </a:r>
          </a:p>
        </p:txBody>
      </p:sp>
      <p:sp>
        <p:nvSpPr>
          <p:cNvPr id="11" name="TextBox 10">
            <a:extLst>
              <a:ext uri="{FF2B5EF4-FFF2-40B4-BE49-F238E27FC236}">
                <a16:creationId xmlns:a16="http://schemas.microsoft.com/office/drawing/2014/main" id="{CE80C9AE-76A3-4321-8878-CA26176C3A46}"/>
              </a:ext>
            </a:extLst>
          </p:cNvPr>
          <p:cNvSpPr txBox="1"/>
          <p:nvPr/>
        </p:nvSpPr>
        <p:spPr>
          <a:xfrm>
            <a:off x="467544" y="836712"/>
            <a:ext cx="1368152" cy="276999"/>
          </a:xfrm>
          <a:prstGeom prst="rect">
            <a:avLst/>
          </a:prstGeom>
          <a:noFill/>
        </p:spPr>
        <p:txBody>
          <a:bodyPr wrap="square" rtlCol="0">
            <a:spAutoFit/>
          </a:bodyPr>
          <a:lstStyle/>
          <a:p>
            <a:r>
              <a:rPr lang="en-US" sz="1200" dirty="0">
                <a:solidFill>
                  <a:schemeClr val="bg1"/>
                </a:solidFill>
                <a:latin typeface="Comic Sans MS" panose="030F0702030302020204" pitchFamily="66" charset="0"/>
              </a:rPr>
              <a:t>Raquel Moore</a:t>
            </a:r>
          </a:p>
        </p:txBody>
      </p:sp>
    </p:spTree>
    <p:extLst>
      <p:ext uri="{BB962C8B-B14F-4D97-AF65-F5344CB8AC3E}">
        <p14:creationId xmlns:p14="http://schemas.microsoft.com/office/powerpoint/2010/main" val="345980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771800" y="116632"/>
            <a:ext cx="5616624" cy="715963"/>
          </a:xfrm>
        </p:spPr>
        <p:txBody>
          <a:bodyPr/>
          <a:lstStyle/>
          <a:p>
            <a:r>
              <a:rPr lang="en-AU" sz="4000" dirty="0">
                <a:solidFill>
                  <a:schemeClr val="tx1"/>
                </a:solidFill>
              </a:rPr>
              <a:t>Think and Respond – </a:t>
            </a:r>
          </a:p>
        </p:txBody>
      </p:sp>
      <p:sp>
        <p:nvSpPr>
          <p:cNvPr id="60419" name="Rectangle 3"/>
          <p:cNvSpPr>
            <a:spLocks noGrp="1" noChangeArrowheads="1"/>
          </p:cNvSpPr>
          <p:nvPr>
            <p:ph type="body" idx="1"/>
          </p:nvPr>
        </p:nvSpPr>
        <p:spPr>
          <a:xfrm>
            <a:off x="1907704" y="1052736"/>
            <a:ext cx="7128792" cy="5616624"/>
          </a:xfrm>
        </p:spPr>
        <p:txBody>
          <a:bodyPr/>
          <a:lstStyle/>
          <a:p>
            <a:pPr>
              <a:lnSpc>
                <a:spcPct val="80000"/>
              </a:lnSpc>
              <a:buNone/>
            </a:pPr>
            <a:r>
              <a:rPr lang="en-US" altLang="ko-KR" sz="2000" dirty="0">
                <a:solidFill>
                  <a:schemeClr val="tx1"/>
                </a:solidFill>
                <a:latin typeface="18"/>
                <a:ea typeface="굴림" pitchFamily="34" charset="-127"/>
              </a:rPr>
              <a:t>In groups answer the following questions</a:t>
            </a:r>
          </a:p>
          <a:p>
            <a:pPr>
              <a:lnSpc>
                <a:spcPct val="80000"/>
              </a:lnSpc>
            </a:pPr>
            <a:endParaRPr lang="en-US" altLang="ko-KR" sz="2000" dirty="0">
              <a:solidFill>
                <a:schemeClr val="tx1"/>
              </a:solidFill>
              <a:latin typeface="18"/>
              <a:ea typeface="굴림" pitchFamily="34" charset="-127"/>
            </a:endParaRPr>
          </a:p>
          <a:p>
            <a:pPr>
              <a:lnSpc>
                <a:spcPct val="80000"/>
              </a:lnSpc>
            </a:pPr>
            <a:r>
              <a:rPr lang="en-AU" altLang="ko-KR" sz="2000" dirty="0">
                <a:solidFill>
                  <a:schemeClr val="tx1"/>
                </a:solidFill>
                <a:latin typeface="18"/>
                <a:ea typeface="굴림" pitchFamily="34" charset="-127"/>
              </a:rPr>
              <a:t>What does it mean to be a refugee? </a:t>
            </a:r>
          </a:p>
          <a:p>
            <a:pPr marL="0" indent="0">
              <a:lnSpc>
                <a:spcPct val="80000"/>
              </a:lnSpc>
              <a:buNone/>
            </a:pPr>
            <a:endParaRPr lang="en-AU" altLang="ko-KR" sz="2000" dirty="0">
              <a:solidFill>
                <a:schemeClr val="tx1"/>
              </a:solidFill>
              <a:latin typeface="18"/>
              <a:ea typeface="굴림" pitchFamily="34" charset="-127"/>
            </a:endParaRPr>
          </a:p>
          <a:p>
            <a:pPr>
              <a:lnSpc>
                <a:spcPct val="80000"/>
              </a:lnSpc>
            </a:pPr>
            <a:r>
              <a:rPr lang="en-AU" sz="2000" dirty="0">
                <a:solidFill>
                  <a:schemeClr val="tx1"/>
                </a:solidFill>
                <a:latin typeface="18"/>
                <a:ea typeface="굴림" pitchFamily="34" charset="-127"/>
              </a:rPr>
              <a:t>Who are asylum seekers?</a:t>
            </a:r>
          </a:p>
          <a:p>
            <a:pPr>
              <a:lnSpc>
                <a:spcPct val="80000"/>
              </a:lnSpc>
              <a:buNone/>
            </a:pPr>
            <a:endParaRPr lang="en-AU" sz="2000" dirty="0">
              <a:solidFill>
                <a:schemeClr val="tx1"/>
              </a:solidFill>
              <a:latin typeface="18"/>
              <a:ea typeface="굴림" pitchFamily="34" charset="-127"/>
            </a:endParaRPr>
          </a:p>
          <a:p>
            <a:pPr>
              <a:lnSpc>
                <a:spcPct val="80000"/>
              </a:lnSpc>
            </a:pPr>
            <a:r>
              <a:rPr lang="en-AU" sz="2000" dirty="0">
                <a:solidFill>
                  <a:schemeClr val="tx1"/>
                </a:solidFill>
                <a:latin typeface="18"/>
                <a:ea typeface="굴림" pitchFamily="34" charset="-127"/>
              </a:rPr>
              <a:t>What do most nationals think about refugees and asylum seekers? Are there differing views on the topic?</a:t>
            </a:r>
          </a:p>
          <a:p>
            <a:pPr>
              <a:lnSpc>
                <a:spcPct val="80000"/>
              </a:lnSpc>
              <a:buNone/>
            </a:pPr>
            <a:endParaRPr lang="en-AU" sz="2000" dirty="0">
              <a:solidFill>
                <a:schemeClr val="tx1"/>
              </a:solidFill>
              <a:latin typeface="18"/>
              <a:ea typeface="굴림" pitchFamily="34" charset="-127"/>
            </a:endParaRPr>
          </a:p>
          <a:p>
            <a:pPr>
              <a:lnSpc>
                <a:spcPct val="80000"/>
              </a:lnSpc>
            </a:pPr>
            <a:r>
              <a:rPr lang="en-AU" sz="2000" dirty="0">
                <a:solidFill>
                  <a:schemeClr val="tx1"/>
                </a:solidFill>
                <a:latin typeface="18"/>
                <a:ea typeface="굴림" pitchFamily="34" charset="-127"/>
              </a:rPr>
              <a:t>What do you know about refugees and asylum Seekers?</a:t>
            </a:r>
          </a:p>
          <a:p>
            <a:pPr>
              <a:lnSpc>
                <a:spcPct val="80000"/>
              </a:lnSpc>
              <a:buNone/>
            </a:pPr>
            <a:endParaRPr lang="en-AU" sz="2000" dirty="0">
              <a:solidFill>
                <a:schemeClr val="tx1"/>
              </a:solidFill>
              <a:latin typeface="18"/>
              <a:ea typeface="굴림" pitchFamily="34" charset="-127"/>
            </a:endParaRPr>
          </a:p>
          <a:p>
            <a:pPr>
              <a:lnSpc>
                <a:spcPct val="80000"/>
              </a:lnSpc>
            </a:pPr>
            <a:r>
              <a:rPr lang="en-AU" sz="2000" dirty="0">
                <a:solidFill>
                  <a:schemeClr val="tx1"/>
                </a:solidFill>
                <a:latin typeface="18"/>
                <a:ea typeface="굴림" pitchFamily="34" charset="-127"/>
              </a:rPr>
              <a:t>View </a:t>
            </a:r>
            <a:r>
              <a:rPr lang="en-AU" sz="2000" dirty="0">
                <a:solidFill>
                  <a:schemeClr val="accent1">
                    <a:lumMod val="75000"/>
                  </a:schemeClr>
                </a:solidFill>
                <a:latin typeface="18"/>
                <a:ea typeface="굴림" pitchFamily="34" charset="-127"/>
                <a:hlinkClick r:id="rId4">
                  <a:extLst>
                    <a:ext uri="{A12FA001-AC4F-418D-AE19-62706E023703}">
                      <ahyp:hlinkClr xmlns:ahyp="http://schemas.microsoft.com/office/drawing/2018/hyperlinkcolor" val="tx"/>
                    </a:ext>
                  </a:extLst>
                </a:hlinkClick>
              </a:rPr>
              <a:t>Go Back to where you came from</a:t>
            </a:r>
            <a:r>
              <a:rPr lang="en-AU" sz="1600" dirty="0">
                <a:solidFill>
                  <a:schemeClr val="accent1">
                    <a:lumMod val="75000"/>
                  </a:schemeClr>
                </a:solidFill>
                <a:latin typeface="18"/>
                <a:ea typeface="굴림" pitchFamily="34" charset="-127"/>
              </a:rPr>
              <a:t> (</a:t>
            </a:r>
            <a:r>
              <a:rPr lang="en-AU" sz="1600" dirty="0">
                <a:solidFill>
                  <a:schemeClr val="accent1">
                    <a:lumMod val="75000"/>
                  </a:schemeClr>
                </a:solidFill>
                <a:latin typeface="18"/>
                <a:ea typeface="굴림" pitchFamily="34" charset="-127"/>
                <a:hlinkClick r:id="rId4">
                  <a:extLst>
                    <a:ext uri="{A12FA001-AC4F-418D-AE19-62706E023703}">
                      <ahyp:hlinkClr xmlns:ahyp="http://schemas.microsoft.com/office/drawing/2018/hyperlinkcolor" val="tx"/>
                    </a:ext>
                  </a:extLst>
                </a:hlinkClick>
              </a:rPr>
              <a:t>SO1E01</a:t>
            </a:r>
            <a:r>
              <a:rPr lang="en-AU" sz="1600" dirty="0">
                <a:solidFill>
                  <a:schemeClr val="accent1">
                    <a:lumMod val="75000"/>
                  </a:schemeClr>
                </a:solidFill>
                <a:latin typeface="18"/>
                <a:ea typeface="굴림" pitchFamily="34" charset="-127"/>
              </a:rPr>
              <a:t>)</a:t>
            </a:r>
            <a:r>
              <a:rPr lang="en-AU" sz="1600" dirty="0">
                <a:solidFill>
                  <a:schemeClr val="accent2">
                    <a:lumMod val="75000"/>
                  </a:schemeClr>
                </a:solidFill>
                <a:latin typeface="18"/>
                <a:ea typeface="굴림" pitchFamily="34" charset="-127"/>
              </a:rPr>
              <a:t> </a:t>
            </a:r>
            <a:r>
              <a:rPr lang="en-AU" sz="1600" dirty="0">
                <a:solidFill>
                  <a:schemeClr val="tx1"/>
                </a:solidFill>
                <a:latin typeface="18"/>
                <a:ea typeface="굴림" pitchFamily="34" charset="-127"/>
              </a:rPr>
              <a:t>and make notes.</a:t>
            </a:r>
          </a:p>
          <a:p>
            <a:pPr marL="0" indent="0">
              <a:lnSpc>
                <a:spcPct val="80000"/>
              </a:lnSpc>
              <a:buNone/>
            </a:pPr>
            <a:endParaRPr lang="en-AU" sz="2000" dirty="0">
              <a:solidFill>
                <a:schemeClr val="tx1"/>
              </a:solidFill>
              <a:latin typeface="18"/>
              <a:ea typeface="굴림" pitchFamily="34" charset="-127"/>
            </a:endParaRPr>
          </a:p>
          <a:p>
            <a:pPr>
              <a:lnSpc>
                <a:spcPct val="80000"/>
              </a:lnSpc>
            </a:pPr>
            <a:r>
              <a:rPr lang="en-AU" sz="2000" dirty="0">
                <a:solidFill>
                  <a:schemeClr val="tx1"/>
                </a:solidFill>
                <a:latin typeface="18"/>
                <a:ea typeface="굴림" pitchFamily="34" charset="-127"/>
              </a:rPr>
              <a:t>Has you view/understanding changed?</a:t>
            </a:r>
          </a:p>
          <a:p>
            <a:pPr>
              <a:lnSpc>
                <a:spcPct val="80000"/>
              </a:lnSpc>
            </a:pPr>
            <a:endParaRPr lang="en-AU" sz="2000" i="1" dirty="0">
              <a:solidFill>
                <a:schemeClr val="tx1"/>
              </a:solidFill>
              <a:latin typeface="18"/>
              <a:ea typeface="굴림" pitchFamily="34" charset="-127"/>
            </a:endParaRPr>
          </a:p>
          <a:p>
            <a:pPr marL="0" indent="0">
              <a:lnSpc>
                <a:spcPct val="80000"/>
              </a:lnSpc>
              <a:buNone/>
            </a:pPr>
            <a:endParaRPr lang="en-AU" sz="2000" i="1" dirty="0">
              <a:solidFill>
                <a:schemeClr val="tx1"/>
              </a:solidFill>
              <a:latin typeface="18"/>
              <a:ea typeface="굴림" pitchFamily="34" charset="-127"/>
            </a:endParaRPr>
          </a:p>
          <a:p>
            <a:pPr marL="0" indent="0">
              <a:lnSpc>
                <a:spcPct val="80000"/>
              </a:lnSpc>
              <a:buNone/>
            </a:pPr>
            <a:endParaRPr lang="en-AU" sz="2000" i="1" dirty="0">
              <a:solidFill>
                <a:schemeClr val="tx1"/>
              </a:solidFill>
              <a:latin typeface="18"/>
              <a:ea typeface="굴림" pitchFamily="34" charset="-127"/>
            </a:endParaRPr>
          </a:p>
          <a:p>
            <a:pPr marL="0" indent="0">
              <a:lnSpc>
                <a:spcPct val="80000"/>
              </a:lnSpc>
              <a:buNone/>
            </a:pPr>
            <a:r>
              <a:rPr lang="en-AU" sz="1800" i="1" dirty="0">
                <a:solidFill>
                  <a:schemeClr val="tx1"/>
                </a:solidFill>
                <a:latin typeface="Comic Sans MS" panose="030F0702030302020204" pitchFamily="66" charset="0"/>
              </a:rPr>
              <a:t>‘I was a Stranger and you made me welcome’</a:t>
            </a:r>
          </a:p>
          <a:p>
            <a:pPr algn="ctr">
              <a:lnSpc>
                <a:spcPct val="80000"/>
              </a:lnSpc>
              <a:buNone/>
            </a:pPr>
            <a:r>
              <a:rPr lang="en-AU" sz="1800" dirty="0">
                <a:solidFill>
                  <a:schemeClr val="tx1"/>
                </a:solidFill>
                <a:latin typeface="Comic Sans MS" panose="030F0702030302020204" pitchFamily="66" charset="0"/>
              </a:rPr>
              <a:t>					Matthew 24:35</a:t>
            </a:r>
          </a:p>
        </p:txBody>
      </p:sp>
      <p:pic>
        <p:nvPicPr>
          <p:cNvPr id="60421" name="Picture 5" descr="C:\Users\Lynne\Desktop\images (1).jpg"/>
          <p:cNvPicPr>
            <a:picLocks noChangeAspect="1" noChangeArrowheads="1"/>
          </p:cNvPicPr>
          <p:nvPr/>
        </p:nvPicPr>
        <p:blipFill>
          <a:blip r:embed="rId5" cstate="print"/>
          <a:srcRect/>
          <a:stretch>
            <a:fillRect/>
          </a:stretch>
        </p:blipFill>
        <p:spPr bwMode="auto">
          <a:xfrm>
            <a:off x="6372200" y="4869160"/>
            <a:ext cx="2572183" cy="1074832"/>
          </a:xfrm>
          <a:prstGeom prst="rect">
            <a:avLst/>
          </a:prstGeom>
          <a:noFill/>
        </p:spPr>
      </p:pic>
      <p:pic>
        <p:nvPicPr>
          <p:cNvPr id="1026" name="Picture 2" descr="C:\Users\Lynne\Desktop\1_4565311.jpg"/>
          <p:cNvPicPr>
            <a:picLocks noChangeAspect="1" noChangeArrowheads="1"/>
          </p:cNvPicPr>
          <p:nvPr/>
        </p:nvPicPr>
        <p:blipFill>
          <a:blip r:embed="rId6" cstate="print"/>
          <a:srcRect/>
          <a:stretch>
            <a:fillRect/>
          </a:stretch>
        </p:blipFill>
        <p:spPr bwMode="auto">
          <a:xfrm>
            <a:off x="6516216" y="764704"/>
            <a:ext cx="2423195" cy="1817396"/>
          </a:xfrm>
          <a:prstGeom prst="rect">
            <a:avLst/>
          </a:prstGeom>
          <a:noFill/>
        </p:spPr>
      </p:pic>
      <p:sp>
        <p:nvSpPr>
          <p:cNvPr id="6" name="TextBox 5">
            <a:extLst>
              <a:ext uri="{FF2B5EF4-FFF2-40B4-BE49-F238E27FC236}">
                <a16:creationId xmlns:a16="http://schemas.microsoft.com/office/drawing/2014/main" id="{4DB40FFC-0A4E-4003-86B5-D50B9DA526C8}"/>
              </a:ext>
            </a:extLst>
          </p:cNvPr>
          <p:cNvSpPr txBox="1"/>
          <p:nvPr/>
        </p:nvSpPr>
        <p:spPr>
          <a:xfrm>
            <a:off x="323528" y="6596390"/>
            <a:ext cx="1512168" cy="261610"/>
          </a:xfrm>
          <a:prstGeom prst="rect">
            <a:avLst/>
          </a:prstGeom>
          <a:noFill/>
        </p:spPr>
        <p:txBody>
          <a:bodyPr wrap="square" rtlCol="0">
            <a:spAutoFit/>
          </a:bodyPr>
          <a:lstStyle/>
          <a:p>
            <a:pPr>
              <a:spcAft>
                <a:spcPts val="600"/>
              </a:spcAft>
            </a:pPr>
            <a:r>
              <a:rPr lang="en-US" sz="1100" dirty="0">
                <a:latin typeface="Comic Sans MS" panose="030F0702030302020204" pitchFamily="66" charset="0"/>
              </a:rPr>
              <a:t>imcreativeteacher™</a:t>
            </a:r>
          </a:p>
        </p:txBody>
      </p:sp>
    </p:spTree>
  </p:cSld>
  <p:clrMapOvr>
    <a:masterClrMapping/>
  </p:clrMapOvr>
</p:sld>
</file>

<file path=ppt/theme/theme1.xml><?xml version="1.0" encoding="utf-8"?>
<a:theme xmlns:a="http://schemas.openxmlformats.org/drawingml/2006/main" name="powerpoint-template">
  <a:themeElements>
    <a:clrScheme name="powerpoint-template-24 15">
      <a:dk1>
        <a:srgbClr val="4D4D4D"/>
      </a:dk1>
      <a:lt1>
        <a:srgbClr val="FFFFFF"/>
      </a:lt1>
      <a:dk2>
        <a:srgbClr val="4D4D4D"/>
      </a:dk2>
      <a:lt2>
        <a:srgbClr val="DE5204"/>
      </a:lt2>
      <a:accent1>
        <a:srgbClr val="ED5F07"/>
      </a:accent1>
      <a:accent2>
        <a:srgbClr val="FA7E32"/>
      </a:accent2>
      <a:accent3>
        <a:srgbClr val="FFFFFF"/>
      </a:accent3>
      <a:accent4>
        <a:srgbClr val="404040"/>
      </a:accent4>
      <a:accent5>
        <a:srgbClr val="F4B6AA"/>
      </a:accent5>
      <a:accent6>
        <a:srgbClr val="E3722C"/>
      </a:accent6>
      <a:hlink>
        <a:srgbClr val="C4C4C4"/>
      </a:hlink>
      <a:folHlink>
        <a:srgbClr val="DDDDDD"/>
      </a:folHlink>
    </a:clrScheme>
    <a:fontScheme name="powerpoint-template-24">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bg2">
                <a:gamma/>
                <a:tint val="26667"/>
                <a:invGamma/>
              </a:schemeClr>
            </a:gs>
            <a:gs pos="100000">
              <a:schemeClr val="bg2">
                <a:alpha val="14999"/>
              </a:schemeClr>
            </a:gs>
          </a:gsLst>
          <a:lin ang="5400000" scaled="1"/>
        </a:gra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AU"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gradFill rotWithShape="1">
          <a:gsLst>
            <a:gs pos="0">
              <a:schemeClr val="bg2">
                <a:gamma/>
                <a:tint val="26667"/>
                <a:invGamma/>
              </a:schemeClr>
            </a:gs>
            <a:gs pos="100000">
              <a:schemeClr val="bg2">
                <a:alpha val="14999"/>
              </a:schemeClr>
            </a:gs>
          </a:gsLst>
          <a:lin ang="5400000" scaled="1"/>
        </a:gra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AU"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powerpoint-template-24 1">
        <a:dk1>
          <a:srgbClr val="4D4D4D"/>
        </a:dk1>
        <a:lt1>
          <a:srgbClr val="FFFFFF"/>
        </a:lt1>
        <a:dk2>
          <a:srgbClr val="4D4D4D"/>
        </a:dk2>
        <a:lt2>
          <a:srgbClr val="CC0000"/>
        </a:lt2>
        <a:accent1>
          <a:srgbClr val="FF9933"/>
        </a:accent1>
        <a:accent2>
          <a:srgbClr val="009900"/>
        </a:accent2>
        <a:accent3>
          <a:srgbClr val="FFFFFF"/>
        </a:accent3>
        <a:accent4>
          <a:srgbClr val="404040"/>
        </a:accent4>
        <a:accent5>
          <a:srgbClr val="FFCAAD"/>
        </a:accent5>
        <a:accent6>
          <a:srgbClr val="008A00"/>
        </a:accent6>
        <a:hlink>
          <a:srgbClr val="3366F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2">
        <a:dk1>
          <a:srgbClr val="4D4D4D"/>
        </a:dk1>
        <a:lt1>
          <a:srgbClr val="FFFFFF"/>
        </a:lt1>
        <a:dk2>
          <a:srgbClr val="4D4D4D"/>
        </a:dk2>
        <a:lt2>
          <a:srgbClr val="B92D14"/>
        </a:lt2>
        <a:accent1>
          <a:srgbClr val="D34E13"/>
        </a:accent1>
        <a:accent2>
          <a:srgbClr val="DC9009"/>
        </a:accent2>
        <a:accent3>
          <a:srgbClr val="FFFFFF"/>
        </a:accent3>
        <a:accent4>
          <a:srgbClr val="404040"/>
        </a:accent4>
        <a:accent5>
          <a:srgbClr val="E6B2AA"/>
        </a:accent5>
        <a:accent6>
          <a:srgbClr val="C78207"/>
        </a:accent6>
        <a:hlink>
          <a:srgbClr val="EEC633"/>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3">
        <a:dk1>
          <a:srgbClr val="4D4D4D"/>
        </a:dk1>
        <a:lt1>
          <a:srgbClr val="FFFFFF"/>
        </a:lt1>
        <a:dk2>
          <a:srgbClr val="4D4D4D"/>
        </a:dk2>
        <a:lt2>
          <a:srgbClr val="AE6310"/>
        </a:lt2>
        <a:accent1>
          <a:srgbClr val="E79613"/>
        </a:accent1>
        <a:accent2>
          <a:srgbClr val="E1720D"/>
        </a:accent2>
        <a:accent3>
          <a:srgbClr val="FFFFFF"/>
        </a:accent3>
        <a:accent4>
          <a:srgbClr val="404040"/>
        </a:accent4>
        <a:accent5>
          <a:srgbClr val="F1C9AA"/>
        </a:accent5>
        <a:accent6>
          <a:srgbClr val="CC670B"/>
        </a:accent6>
        <a:hlink>
          <a:srgbClr val="C6470A"/>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4">
        <a:dk1>
          <a:srgbClr val="4D4D4D"/>
        </a:dk1>
        <a:lt1>
          <a:srgbClr val="FFFFFF"/>
        </a:lt1>
        <a:dk2>
          <a:srgbClr val="4D4D4D"/>
        </a:dk2>
        <a:lt2>
          <a:srgbClr val="C75F06"/>
        </a:lt2>
        <a:accent1>
          <a:srgbClr val="E07D06"/>
        </a:accent1>
        <a:accent2>
          <a:srgbClr val="F2A016"/>
        </a:accent2>
        <a:accent3>
          <a:srgbClr val="FFFFFF"/>
        </a:accent3>
        <a:accent4>
          <a:srgbClr val="404040"/>
        </a:accent4>
        <a:accent5>
          <a:srgbClr val="EDBFAA"/>
        </a:accent5>
        <a:accent6>
          <a:srgbClr val="DB9113"/>
        </a:accent6>
        <a:hlink>
          <a:srgbClr val="F7C91C"/>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5">
        <a:dk1>
          <a:srgbClr val="4D4D4D"/>
        </a:dk1>
        <a:lt1>
          <a:srgbClr val="FFFFFF"/>
        </a:lt1>
        <a:dk2>
          <a:srgbClr val="4D4D4D"/>
        </a:dk2>
        <a:lt2>
          <a:srgbClr val="CE5C16"/>
        </a:lt2>
        <a:accent1>
          <a:srgbClr val="E3852B"/>
        </a:accent1>
        <a:accent2>
          <a:srgbClr val="E79235"/>
        </a:accent2>
        <a:accent3>
          <a:srgbClr val="FFFFFF"/>
        </a:accent3>
        <a:accent4>
          <a:srgbClr val="404040"/>
        </a:accent4>
        <a:accent5>
          <a:srgbClr val="EFC2AC"/>
        </a:accent5>
        <a:accent6>
          <a:srgbClr val="D1842F"/>
        </a:accent6>
        <a:hlink>
          <a:srgbClr val="F09E38"/>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6">
        <a:dk1>
          <a:srgbClr val="4D4D4D"/>
        </a:dk1>
        <a:lt1>
          <a:srgbClr val="FFFFFF"/>
        </a:lt1>
        <a:dk2>
          <a:srgbClr val="4D4D4D"/>
        </a:dk2>
        <a:lt2>
          <a:srgbClr val="BD5D16"/>
        </a:lt2>
        <a:accent1>
          <a:srgbClr val="ED5B10"/>
        </a:accent1>
        <a:accent2>
          <a:srgbClr val="F5A526"/>
        </a:accent2>
        <a:accent3>
          <a:srgbClr val="FFFFFF"/>
        </a:accent3>
        <a:accent4>
          <a:srgbClr val="404040"/>
        </a:accent4>
        <a:accent5>
          <a:srgbClr val="F4B5AA"/>
        </a:accent5>
        <a:accent6>
          <a:srgbClr val="DE9521"/>
        </a:accent6>
        <a:hlink>
          <a:srgbClr val="FABD4B"/>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7">
        <a:dk1>
          <a:srgbClr val="4D4D4D"/>
        </a:dk1>
        <a:lt1>
          <a:srgbClr val="FFFFFF"/>
        </a:lt1>
        <a:dk2>
          <a:srgbClr val="4D4D4D"/>
        </a:dk2>
        <a:lt2>
          <a:srgbClr val="B33617"/>
        </a:lt2>
        <a:accent1>
          <a:srgbClr val="DC6900"/>
        </a:accent1>
        <a:accent2>
          <a:srgbClr val="ED9500"/>
        </a:accent2>
        <a:accent3>
          <a:srgbClr val="FFFFFF"/>
        </a:accent3>
        <a:accent4>
          <a:srgbClr val="404040"/>
        </a:accent4>
        <a:accent5>
          <a:srgbClr val="EBB9AA"/>
        </a:accent5>
        <a:accent6>
          <a:srgbClr val="D78700"/>
        </a:accent6>
        <a:hlink>
          <a:srgbClr val="F8BE17"/>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8">
        <a:dk1>
          <a:srgbClr val="4D4D4D"/>
        </a:dk1>
        <a:lt1>
          <a:srgbClr val="FFFFFF"/>
        </a:lt1>
        <a:dk2>
          <a:srgbClr val="4D4D4D"/>
        </a:dk2>
        <a:lt2>
          <a:srgbClr val="FE3902"/>
        </a:lt2>
        <a:accent1>
          <a:srgbClr val="FF6B03"/>
        </a:accent1>
        <a:accent2>
          <a:srgbClr val="FF8308"/>
        </a:accent2>
        <a:accent3>
          <a:srgbClr val="FFFFFF"/>
        </a:accent3>
        <a:accent4>
          <a:srgbClr val="404040"/>
        </a:accent4>
        <a:accent5>
          <a:srgbClr val="FFBAAA"/>
        </a:accent5>
        <a:accent6>
          <a:srgbClr val="E77606"/>
        </a:accent6>
        <a:hlink>
          <a:srgbClr val="FFA90B"/>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9">
        <a:dk1>
          <a:srgbClr val="4D4D4D"/>
        </a:dk1>
        <a:lt1>
          <a:srgbClr val="FFFFFF"/>
        </a:lt1>
        <a:dk2>
          <a:srgbClr val="4D4D4D"/>
        </a:dk2>
        <a:lt2>
          <a:srgbClr val="C75F06"/>
        </a:lt2>
        <a:accent1>
          <a:srgbClr val="E07D06"/>
        </a:accent1>
        <a:accent2>
          <a:srgbClr val="E5930D"/>
        </a:accent2>
        <a:accent3>
          <a:srgbClr val="FFFFFF"/>
        </a:accent3>
        <a:accent4>
          <a:srgbClr val="404040"/>
        </a:accent4>
        <a:accent5>
          <a:srgbClr val="EDBFAA"/>
        </a:accent5>
        <a:accent6>
          <a:srgbClr val="CF850B"/>
        </a:accent6>
        <a:hlink>
          <a:srgbClr val="F99F1B"/>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0">
        <a:dk1>
          <a:srgbClr val="4D4D4D"/>
        </a:dk1>
        <a:lt1>
          <a:srgbClr val="FFFFFF"/>
        </a:lt1>
        <a:dk2>
          <a:srgbClr val="4D4D4D"/>
        </a:dk2>
        <a:lt2>
          <a:srgbClr val="DD6705"/>
        </a:lt2>
        <a:accent1>
          <a:srgbClr val="EB8B09"/>
        </a:accent1>
        <a:accent2>
          <a:srgbClr val="F5A437"/>
        </a:accent2>
        <a:accent3>
          <a:srgbClr val="FFFFFF"/>
        </a:accent3>
        <a:accent4>
          <a:srgbClr val="404040"/>
        </a:accent4>
        <a:accent5>
          <a:srgbClr val="F3C4AA"/>
        </a:accent5>
        <a:accent6>
          <a:srgbClr val="DE9431"/>
        </a:accent6>
        <a:hlink>
          <a:srgbClr val="FAB550"/>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1">
        <a:dk1>
          <a:srgbClr val="4D4D4D"/>
        </a:dk1>
        <a:lt1>
          <a:srgbClr val="FFFFFF"/>
        </a:lt1>
        <a:dk2>
          <a:srgbClr val="4D4D4D"/>
        </a:dk2>
        <a:lt2>
          <a:srgbClr val="DD6705"/>
        </a:lt2>
        <a:accent1>
          <a:srgbClr val="EB8B09"/>
        </a:accent1>
        <a:accent2>
          <a:srgbClr val="F7B635"/>
        </a:accent2>
        <a:accent3>
          <a:srgbClr val="FFFFFF"/>
        </a:accent3>
        <a:accent4>
          <a:srgbClr val="404040"/>
        </a:accent4>
        <a:accent5>
          <a:srgbClr val="F3C4AA"/>
        </a:accent5>
        <a:accent6>
          <a:srgbClr val="E0A52F"/>
        </a:accent6>
        <a:hlink>
          <a:srgbClr val="FFC729"/>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2">
        <a:dk1>
          <a:srgbClr val="4D4D4D"/>
        </a:dk1>
        <a:lt1>
          <a:srgbClr val="FFFFFF"/>
        </a:lt1>
        <a:dk2>
          <a:srgbClr val="4D4D4D"/>
        </a:dk2>
        <a:lt2>
          <a:srgbClr val="DE5204"/>
        </a:lt2>
        <a:accent1>
          <a:srgbClr val="ED5F07"/>
        </a:accent1>
        <a:accent2>
          <a:srgbClr val="FA9B32"/>
        </a:accent2>
        <a:accent3>
          <a:srgbClr val="FFFFFF"/>
        </a:accent3>
        <a:accent4>
          <a:srgbClr val="404040"/>
        </a:accent4>
        <a:accent5>
          <a:srgbClr val="F4B6AA"/>
        </a:accent5>
        <a:accent6>
          <a:srgbClr val="E38C2C"/>
        </a:accent6>
        <a:hlink>
          <a:srgbClr val="FFA829"/>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3">
        <a:dk1>
          <a:srgbClr val="4D4D4D"/>
        </a:dk1>
        <a:lt1>
          <a:srgbClr val="FFFFFF"/>
        </a:lt1>
        <a:dk2>
          <a:srgbClr val="4D4D4D"/>
        </a:dk2>
        <a:lt2>
          <a:srgbClr val="DE5204"/>
        </a:lt2>
        <a:accent1>
          <a:srgbClr val="ED5F07"/>
        </a:accent1>
        <a:accent2>
          <a:srgbClr val="FA7E32"/>
        </a:accent2>
        <a:accent3>
          <a:srgbClr val="FFFFFF"/>
        </a:accent3>
        <a:accent4>
          <a:srgbClr val="404040"/>
        </a:accent4>
        <a:accent5>
          <a:srgbClr val="F4B6AA"/>
        </a:accent5>
        <a:accent6>
          <a:srgbClr val="E3722C"/>
        </a:accent6>
        <a:hlink>
          <a:srgbClr val="FC852C"/>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4">
        <a:dk1>
          <a:srgbClr val="4D4D4D"/>
        </a:dk1>
        <a:lt1>
          <a:srgbClr val="FFFFFF"/>
        </a:lt1>
        <a:dk2>
          <a:srgbClr val="4D4D4D"/>
        </a:dk2>
        <a:lt2>
          <a:srgbClr val="DE5204"/>
        </a:lt2>
        <a:accent1>
          <a:srgbClr val="ED5F07"/>
        </a:accent1>
        <a:accent2>
          <a:srgbClr val="FA7E32"/>
        </a:accent2>
        <a:accent3>
          <a:srgbClr val="FFFFFF"/>
        </a:accent3>
        <a:accent4>
          <a:srgbClr val="404040"/>
        </a:accent4>
        <a:accent5>
          <a:srgbClr val="F4B6AA"/>
        </a:accent5>
        <a:accent6>
          <a:srgbClr val="E3722C"/>
        </a:accent6>
        <a:hlink>
          <a:srgbClr val="FC672C"/>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5">
        <a:dk1>
          <a:srgbClr val="4D4D4D"/>
        </a:dk1>
        <a:lt1>
          <a:srgbClr val="FFFFFF"/>
        </a:lt1>
        <a:dk2>
          <a:srgbClr val="4D4D4D"/>
        </a:dk2>
        <a:lt2>
          <a:srgbClr val="DE5204"/>
        </a:lt2>
        <a:accent1>
          <a:srgbClr val="ED5F07"/>
        </a:accent1>
        <a:accent2>
          <a:srgbClr val="FA7E32"/>
        </a:accent2>
        <a:accent3>
          <a:srgbClr val="FFFFFF"/>
        </a:accent3>
        <a:accent4>
          <a:srgbClr val="404040"/>
        </a:accent4>
        <a:accent5>
          <a:srgbClr val="F4B6AA"/>
        </a:accent5>
        <a:accent6>
          <a:srgbClr val="E3722C"/>
        </a:accent6>
        <a:hlink>
          <a:srgbClr val="C4C4C4"/>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powerpoint-template</Template>
  <TotalTime>8084</TotalTime>
  <Words>3719</Words>
  <Application>Microsoft Macintosh PowerPoint</Application>
  <PresentationFormat>On-screen Show (4:3)</PresentationFormat>
  <Paragraphs>311</Paragraphs>
  <Slides>29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18</vt:lpstr>
      <vt:lpstr>Arial</vt:lpstr>
      <vt:lpstr>Calibri</vt:lpstr>
      <vt:lpstr>Comic Sans MS</vt:lpstr>
      <vt:lpstr>Hind</vt:lpstr>
      <vt:lpstr>Microsoft Sans Serif</vt:lpstr>
      <vt:lpstr>powerpoint-template</vt:lpstr>
      <vt:lpstr>Go Back to Where you came from</vt:lpstr>
      <vt:lpstr> </vt:lpstr>
      <vt:lpstr> </vt:lpstr>
      <vt:lpstr>Go Back to Where you came from</vt:lpstr>
      <vt:lpstr>PowerPoint Presentation</vt:lpstr>
      <vt:lpstr>Go Back to Where You Came From: Series 1</vt:lpstr>
      <vt:lpstr>The Participants</vt:lpstr>
      <vt:lpstr>PowerPoint Presentation</vt:lpstr>
      <vt:lpstr>Think and Respond – </vt:lpstr>
      <vt:lpstr>Go Back to Where you Can From</vt:lpstr>
      <vt:lpstr>Go Back to Where you Can From</vt:lpstr>
      <vt:lpstr>Episode 1</vt:lpstr>
      <vt:lpstr>Episode 2</vt:lpstr>
      <vt:lpstr>Episode 3</vt:lpstr>
      <vt:lpstr>PowerPoint Presentation</vt:lpstr>
      <vt:lpstr>Go Back to Where You Came From</vt:lpstr>
      <vt:lpstr>PowerPoint Presentation</vt:lpstr>
      <vt:lpstr>Important Terminology</vt:lpstr>
      <vt:lpstr>Go Back and Review – Participants</vt:lpstr>
      <vt:lpstr>Go Back to Where You Came From - Analysis</vt:lpstr>
      <vt:lpstr>Go Back to Where You Came From Analysis</vt:lpstr>
      <vt:lpstr>Compare and Contrast – Human Experiences </vt:lpstr>
      <vt:lpstr>Ways which the concept of human experience is represented in and through texts</vt:lpstr>
      <vt:lpstr>Human Experiences – Refugees &amp; Asylum Seekers</vt:lpstr>
      <vt:lpstr>Go Back to Where You Came From</vt:lpstr>
      <vt:lpstr>Go Back to Where You Came From</vt:lpstr>
      <vt:lpstr>PowerPoint Presentation</vt:lpstr>
      <vt:lpstr>Go Back to Where You Came From</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 Back to Where you came from</dc:title>
  <dc:creator>lv.</dc:creator>
  <cp:lastModifiedBy>WILKINSON Alicia [Perth Modern School]</cp:lastModifiedBy>
  <cp:revision>2</cp:revision>
  <dcterms:created xsi:type="dcterms:W3CDTF">2015-10-17T22:08:45Z</dcterms:created>
  <dcterms:modified xsi:type="dcterms:W3CDTF">2023-03-21T02:14:21Z</dcterms:modified>
</cp:coreProperties>
</file>